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6"/>
  </p:notesMasterIdLst>
  <p:sldIdLst>
    <p:sldId id="256" r:id="rId2"/>
    <p:sldId id="261" r:id="rId3"/>
    <p:sldId id="267" r:id="rId4"/>
    <p:sldId id="274" r:id="rId5"/>
    <p:sldId id="275" r:id="rId6"/>
    <p:sldId id="276" r:id="rId7"/>
    <p:sldId id="257" r:id="rId8"/>
    <p:sldId id="258" r:id="rId9"/>
    <p:sldId id="259" r:id="rId10"/>
    <p:sldId id="260" r:id="rId11"/>
    <p:sldId id="262" r:id="rId12"/>
    <p:sldId id="263" r:id="rId13"/>
    <p:sldId id="265" r:id="rId14"/>
    <p:sldId id="27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6B31B1-6A51-4F0C-B165-297657F1E960}" type="datetimeFigureOut">
              <a:rPr lang="en-US" smtClean="0"/>
              <a:t>1/2/2021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0D68BF-018B-4E6B-A000-B4281701E40E}" type="slidenum">
              <a:rPr lang="en-US" smtClean="0"/>
              <a:t>‹#›</a:t>
            </a:fld>
            <a:endParaRPr lang="en-US"/>
          </a:p>
        </p:txBody>
      </p:sp>
    </p:spTree>
    <p:extLst>
      <p:ext uri="{BB962C8B-B14F-4D97-AF65-F5344CB8AC3E}">
        <p14:creationId xmlns:p14="http://schemas.microsoft.com/office/powerpoint/2010/main" val="1166632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04964F-4515-469E-8B28-552483E0D47F}" type="datetime1">
              <a:rPr lang="en-US" smtClean="0"/>
              <a:t>1/2/2021</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6" name="Slide Number Placeholder 5"/>
          <p:cNvSpPr>
            <a:spLocks noGrp="1"/>
          </p:cNvSpPr>
          <p:nvPr>
            <p:ph type="sldNum" sz="quarter" idx="12"/>
          </p:nvPr>
        </p:nvSpPr>
        <p:spPr/>
        <p:txBody>
          <a:bodyPr/>
          <a:lstStyle/>
          <a:p>
            <a:fld id="{58C309C6-3293-46E2-9DE3-60E22E18FA2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672400-B8FF-48BE-BDD5-75D3BB22CB09}" type="datetime1">
              <a:rPr lang="en-US" smtClean="0"/>
              <a:t>1/2/2021</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6" name="Slide Number Placeholder 5"/>
          <p:cNvSpPr>
            <a:spLocks noGrp="1"/>
          </p:cNvSpPr>
          <p:nvPr>
            <p:ph type="sldNum" sz="quarter" idx="12"/>
          </p:nvPr>
        </p:nvSpPr>
        <p:spPr/>
        <p:txBody>
          <a:bodyPr/>
          <a:lstStyle/>
          <a:p>
            <a:fld id="{58C309C6-3293-46E2-9DE3-60E22E18FA2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F5858B-175B-40CC-9316-722160CEE3DA}" type="datetime1">
              <a:rPr lang="en-US" smtClean="0"/>
              <a:t>1/2/2021</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6" name="Slide Number Placeholder 5"/>
          <p:cNvSpPr>
            <a:spLocks noGrp="1"/>
          </p:cNvSpPr>
          <p:nvPr>
            <p:ph type="sldNum" sz="quarter" idx="12"/>
          </p:nvPr>
        </p:nvSpPr>
        <p:spPr/>
        <p:txBody>
          <a:bodyPr/>
          <a:lstStyle/>
          <a:p>
            <a:fld id="{58C309C6-3293-46E2-9DE3-60E22E18FA2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C40A21-341F-457A-B4E8-004493784D17}" type="datetime1">
              <a:rPr lang="en-US" smtClean="0"/>
              <a:t>1/2/2021</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6" name="Slide Number Placeholder 5"/>
          <p:cNvSpPr>
            <a:spLocks noGrp="1"/>
          </p:cNvSpPr>
          <p:nvPr>
            <p:ph type="sldNum" sz="quarter" idx="12"/>
          </p:nvPr>
        </p:nvSpPr>
        <p:spPr/>
        <p:txBody>
          <a:bodyPr/>
          <a:lstStyle/>
          <a:p>
            <a:fld id="{58C309C6-3293-46E2-9DE3-60E22E18FA2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84C1F7-2BFA-4B3B-B321-9B3596DDC97F}" type="datetime1">
              <a:rPr lang="en-US" smtClean="0"/>
              <a:t>1/2/2021</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6" name="Slide Number Placeholder 5"/>
          <p:cNvSpPr>
            <a:spLocks noGrp="1"/>
          </p:cNvSpPr>
          <p:nvPr>
            <p:ph type="sldNum" sz="quarter" idx="12"/>
          </p:nvPr>
        </p:nvSpPr>
        <p:spPr/>
        <p:txBody>
          <a:bodyPr/>
          <a:lstStyle/>
          <a:p>
            <a:fld id="{58C309C6-3293-46E2-9DE3-60E22E18FA2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59CC80-AFDB-43B9-BEFD-4F6F559B7DBB}" type="datetime1">
              <a:rPr lang="en-US" smtClean="0"/>
              <a:t>1/2/2021</a:t>
            </a:fld>
            <a:endParaRPr lang="en-US"/>
          </a:p>
        </p:txBody>
      </p:sp>
      <p:sp>
        <p:nvSpPr>
          <p:cNvPr id="6" name="Footer Placeholder 5"/>
          <p:cNvSpPr>
            <a:spLocks noGrp="1"/>
          </p:cNvSpPr>
          <p:nvPr>
            <p:ph type="ftr" sz="quarter" idx="11"/>
          </p:nvPr>
        </p:nvSpPr>
        <p:spPr/>
        <p:txBody>
          <a:bodyPr/>
          <a:lstStyle/>
          <a:p>
            <a:r>
              <a:rPr lang="en-US" smtClean="0"/>
              <a:t>Prof.Azza Abdallah</a:t>
            </a:r>
            <a:endParaRPr lang="en-US"/>
          </a:p>
        </p:txBody>
      </p:sp>
      <p:sp>
        <p:nvSpPr>
          <p:cNvPr id="7" name="Slide Number Placeholder 6"/>
          <p:cNvSpPr>
            <a:spLocks noGrp="1"/>
          </p:cNvSpPr>
          <p:nvPr>
            <p:ph type="sldNum" sz="quarter" idx="12"/>
          </p:nvPr>
        </p:nvSpPr>
        <p:spPr/>
        <p:txBody>
          <a:bodyPr/>
          <a:lstStyle/>
          <a:p>
            <a:fld id="{58C309C6-3293-46E2-9DE3-60E22E18FA2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80DF52-1F31-4A4E-93B2-634329C1D016}" type="datetime1">
              <a:rPr lang="en-US" smtClean="0"/>
              <a:t>1/2/2021</a:t>
            </a:fld>
            <a:endParaRPr lang="en-US"/>
          </a:p>
        </p:txBody>
      </p:sp>
      <p:sp>
        <p:nvSpPr>
          <p:cNvPr id="8" name="Footer Placeholder 7"/>
          <p:cNvSpPr>
            <a:spLocks noGrp="1"/>
          </p:cNvSpPr>
          <p:nvPr>
            <p:ph type="ftr" sz="quarter" idx="11"/>
          </p:nvPr>
        </p:nvSpPr>
        <p:spPr/>
        <p:txBody>
          <a:bodyPr/>
          <a:lstStyle/>
          <a:p>
            <a:r>
              <a:rPr lang="en-US" smtClean="0"/>
              <a:t>Prof.Azza Abdallah</a:t>
            </a:r>
            <a:endParaRPr lang="en-US"/>
          </a:p>
        </p:txBody>
      </p:sp>
      <p:sp>
        <p:nvSpPr>
          <p:cNvPr id="9" name="Slide Number Placeholder 8"/>
          <p:cNvSpPr>
            <a:spLocks noGrp="1"/>
          </p:cNvSpPr>
          <p:nvPr>
            <p:ph type="sldNum" sz="quarter" idx="12"/>
          </p:nvPr>
        </p:nvSpPr>
        <p:spPr/>
        <p:txBody>
          <a:bodyPr/>
          <a:lstStyle/>
          <a:p>
            <a:fld id="{58C309C6-3293-46E2-9DE3-60E22E18FA2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2CA5CD-9B13-4F82-BC04-D8BC48BE4183}" type="datetime1">
              <a:rPr lang="en-US" smtClean="0"/>
              <a:t>1/2/2021</a:t>
            </a:fld>
            <a:endParaRPr lang="en-US"/>
          </a:p>
        </p:txBody>
      </p:sp>
      <p:sp>
        <p:nvSpPr>
          <p:cNvPr id="4" name="Footer Placeholder 3"/>
          <p:cNvSpPr>
            <a:spLocks noGrp="1"/>
          </p:cNvSpPr>
          <p:nvPr>
            <p:ph type="ftr" sz="quarter" idx="11"/>
          </p:nvPr>
        </p:nvSpPr>
        <p:spPr/>
        <p:txBody>
          <a:bodyPr/>
          <a:lstStyle/>
          <a:p>
            <a:r>
              <a:rPr lang="en-US" smtClean="0"/>
              <a:t>Prof.Azza Abdallah</a:t>
            </a:r>
            <a:endParaRPr lang="en-US"/>
          </a:p>
        </p:txBody>
      </p:sp>
      <p:sp>
        <p:nvSpPr>
          <p:cNvPr id="5" name="Slide Number Placeholder 4"/>
          <p:cNvSpPr>
            <a:spLocks noGrp="1"/>
          </p:cNvSpPr>
          <p:nvPr>
            <p:ph type="sldNum" sz="quarter" idx="12"/>
          </p:nvPr>
        </p:nvSpPr>
        <p:spPr/>
        <p:txBody>
          <a:bodyPr/>
          <a:lstStyle/>
          <a:p>
            <a:fld id="{58C309C6-3293-46E2-9DE3-60E22E18FA2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46936D-334E-4E1B-B2C7-AE813539E345}" type="datetime1">
              <a:rPr lang="en-US" smtClean="0"/>
              <a:t>1/2/2021</a:t>
            </a:fld>
            <a:endParaRPr lang="en-US"/>
          </a:p>
        </p:txBody>
      </p:sp>
      <p:sp>
        <p:nvSpPr>
          <p:cNvPr id="3" name="Footer Placeholder 2"/>
          <p:cNvSpPr>
            <a:spLocks noGrp="1"/>
          </p:cNvSpPr>
          <p:nvPr>
            <p:ph type="ftr" sz="quarter" idx="11"/>
          </p:nvPr>
        </p:nvSpPr>
        <p:spPr/>
        <p:txBody>
          <a:bodyPr/>
          <a:lstStyle/>
          <a:p>
            <a:r>
              <a:rPr lang="en-US" smtClean="0"/>
              <a:t>Prof.Azza Abdallah</a:t>
            </a:r>
            <a:endParaRPr lang="en-US"/>
          </a:p>
        </p:txBody>
      </p:sp>
      <p:sp>
        <p:nvSpPr>
          <p:cNvPr id="4" name="Slide Number Placeholder 3"/>
          <p:cNvSpPr>
            <a:spLocks noGrp="1"/>
          </p:cNvSpPr>
          <p:nvPr>
            <p:ph type="sldNum" sz="quarter" idx="12"/>
          </p:nvPr>
        </p:nvSpPr>
        <p:spPr/>
        <p:txBody>
          <a:bodyPr/>
          <a:lstStyle/>
          <a:p>
            <a:fld id="{58C309C6-3293-46E2-9DE3-60E22E18FA2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F9A410-8652-4765-99ED-5FDE5430756D}" type="datetime1">
              <a:rPr lang="en-US" smtClean="0"/>
              <a:t>1/2/2021</a:t>
            </a:fld>
            <a:endParaRPr lang="en-US"/>
          </a:p>
        </p:txBody>
      </p:sp>
      <p:sp>
        <p:nvSpPr>
          <p:cNvPr id="6" name="Footer Placeholder 5"/>
          <p:cNvSpPr>
            <a:spLocks noGrp="1"/>
          </p:cNvSpPr>
          <p:nvPr>
            <p:ph type="ftr" sz="quarter" idx="11"/>
          </p:nvPr>
        </p:nvSpPr>
        <p:spPr/>
        <p:txBody>
          <a:bodyPr/>
          <a:lstStyle/>
          <a:p>
            <a:r>
              <a:rPr lang="en-US" smtClean="0"/>
              <a:t>Prof.Azza Abdallah</a:t>
            </a:r>
            <a:endParaRPr lang="en-US"/>
          </a:p>
        </p:txBody>
      </p:sp>
      <p:sp>
        <p:nvSpPr>
          <p:cNvPr id="7" name="Slide Number Placeholder 6"/>
          <p:cNvSpPr>
            <a:spLocks noGrp="1"/>
          </p:cNvSpPr>
          <p:nvPr>
            <p:ph type="sldNum" sz="quarter" idx="12"/>
          </p:nvPr>
        </p:nvSpPr>
        <p:spPr/>
        <p:txBody>
          <a:bodyPr/>
          <a:lstStyle/>
          <a:p>
            <a:fld id="{58C309C6-3293-46E2-9DE3-60E22E18FA2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7C225B-6357-4CE6-A0C4-5C8B9E095CF7}" type="datetime1">
              <a:rPr lang="en-US" smtClean="0"/>
              <a:t>1/2/2021</a:t>
            </a:fld>
            <a:endParaRPr lang="en-US"/>
          </a:p>
        </p:txBody>
      </p:sp>
      <p:sp>
        <p:nvSpPr>
          <p:cNvPr id="6" name="Footer Placeholder 5"/>
          <p:cNvSpPr>
            <a:spLocks noGrp="1"/>
          </p:cNvSpPr>
          <p:nvPr>
            <p:ph type="ftr" sz="quarter" idx="11"/>
          </p:nvPr>
        </p:nvSpPr>
        <p:spPr/>
        <p:txBody>
          <a:bodyPr/>
          <a:lstStyle/>
          <a:p>
            <a:r>
              <a:rPr lang="en-US" smtClean="0"/>
              <a:t>Prof.Azza Abdallah</a:t>
            </a:r>
            <a:endParaRPr lang="en-US"/>
          </a:p>
        </p:txBody>
      </p:sp>
      <p:sp>
        <p:nvSpPr>
          <p:cNvPr id="7" name="Slide Number Placeholder 6"/>
          <p:cNvSpPr>
            <a:spLocks noGrp="1"/>
          </p:cNvSpPr>
          <p:nvPr>
            <p:ph type="sldNum" sz="quarter" idx="12"/>
          </p:nvPr>
        </p:nvSpPr>
        <p:spPr/>
        <p:txBody>
          <a:bodyPr/>
          <a:lstStyle/>
          <a:p>
            <a:fld id="{58C309C6-3293-46E2-9DE3-60E22E18FA2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22F52E-489E-44C5-8C89-D6C216015686}" type="datetime1">
              <a:rPr lang="en-US" smtClean="0"/>
              <a:t>1/2/2021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Prof.Azza Abdallah</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C309C6-3293-46E2-9DE3-60E22E18FA2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es.flinders.edu.au/~mattom/regoc/"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answers.com/Ocean#Encyclopedia" TargetMode="External"/><Relationship Id="rId2" Type="http://schemas.openxmlformats.org/officeDocument/2006/relationships/hyperlink" Target="http://hypertextbook.com/facts/2001/SyedQadri.shtml" TargetMode="External"/><Relationship Id="rId1" Type="http://schemas.openxmlformats.org/officeDocument/2006/relationships/slideLayout" Target="../slideLayouts/slideLayout7.xml"/><Relationship Id="rId5" Type="http://schemas.openxmlformats.org/officeDocument/2006/relationships/hyperlink" Target="http://encarta.msn.com/media_461547746/The_World's_Oceans_and_Seas.html" TargetMode="External"/><Relationship Id="rId4" Type="http://schemas.openxmlformats.org/officeDocument/2006/relationships/hyperlink" Target="http://www.realclimate.org/Rhines_hakkinen_2003.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23771" y="2636912"/>
            <a:ext cx="7226658"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rtl="1"/>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ar-EG"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جغرافية البحار والمحيطات (أ)</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Rectangle 5"/>
          <p:cNvSpPr/>
          <p:nvPr/>
        </p:nvSpPr>
        <p:spPr>
          <a:xfrm>
            <a:off x="851636" y="5301208"/>
            <a:ext cx="7370928" cy="1015663"/>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endParaRPr lang="ar-EG" sz="32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rtl="1"/>
            <a:r>
              <a:rPr lang="ar-EG"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وكيل كلية الآداب جامعة بنها لشئون التعليم والطلاب الأسبق</a:t>
            </a:r>
            <a:endParaRPr lang="en-US" sz="2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Rectangle 6"/>
          <p:cNvSpPr/>
          <p:nvPr/>
        </p:nvSpPr>
        <p:spPr>
          <a:xfrm>
            <a:off x="2843810" y="4581128"/>
            <a:ext cx="3727302" cy="1354217"/>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EG"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أ.د. عزة عبدالله</a:t>
            </a:r>
          </a:p>
          <a:p>
            <a:pPr algn="ctr"/>
            <a:r>
              <a:rPr lang="ar-EG"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أستاذ الجغرافيه الطبيعيه</a:t>
            </a:r>
            <a:endParaRPr lang="en-US" sz="2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Slide Number Placeholder 7"/>
          <p:cNvSpPr>
            <a:spLocks noGrp="1"/>
          </p:cNvSpPr>
          <p:nvPr>
            <p:ph type="sldNum" sz="quarter" idx="12"/>
          </p:nvPr>
        </p:nvSpPr>
        <p:spPr/>
        <p:txBody>
          <a:bodyPr/>
          <a:lstStyle/>
          <a:p>
            <a:fld id="{58C309C6-3293-46E2-9DE3-60E22E18FA26}" type="slidenum">
              <a:rPr lang="en-US" smtClean="0"/>
              <a:pPr/>
              <a:t>1</a:t>
            </a:fld>
            <a:endParaRPr lang="en-US"/>
          </a:p>
        </p:txBody>
      </p:sp>
      <p:sp>
        <p:nvSpPr>
          <p:cNvPr id="10" name="Footer Placeholder 9"/>
          <p:cNvSpPr>
            <a:spLocks noGrp="1"/>
          </p:cNvSpPr>
          <p:nvPr>
            <p:ph type="ftr" sz="quarter" idx="11"/>
          </p:nvPr>
        </p:nvSpPr>
        <p:spPr/>
        <p:txBody>
          <a:bodyPr/>
          <a:lstStyle/>
          <a:p>
            <a:r>
              <a:rPr lang="en-US" smtClean="0"/>
              <a:t>Prof.Azza Abdallah</a:t>
            </a:r>
            <a:endParaRPr lang="en-US"/>
          </a:p>
        </p:txBody>
      </p:sp>
      <p:pic>
        <p:nvPicPr>
          <p:cNvPr id="1026" name="Picture 2" descr="شعار الجامعة ألوان"/>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398463"/>
            <a:ext cx="1347743" cy="654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398462"/>
            <a:ext cx="1296144" cy="72628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124744"/>
            <a:ext cx="8568951" cy="5632311"/>
          </a:xfrm>
          <a:prstGeom prst="rect">
            <a:avLst/>
          </a:prstGeom>
        </p:spPr>
        <p:style>
          <a:lnRef idx="1">
            <a:schemeClr val="dk1"/>
          </a:lnRef>
          <a:fillRef idx="3">
            <a:schemeClr val="dk1"/>
          </a:fillRef>
          <a:effectRef idx="2">
            <a:schemeClr val="dk1"/>
          </a:effectRef>
          <a:fontRef idx="minor">
            <a:schemeClr val="lt1"/>
          </a:fontRef>
        </p:style>
        <p:txBody>
          <a:bodyPr wrap="square" lIns="91440" tIns="45720" rIns="91440" bIns="45720">
            <a:spAutoFit/>
          </a:bodyPr>
          <a:lstStyle/>
          <a:p>
            <a:pPr marL="0" marR="0" lvl="0" indent="457200" algn="just" defTabSz="914400" rtl="1" eaLnBrk="1" fontAlgn="base" latinLnBrk="0" hangingPunct="1">
              <a:lnSpc>
                <a:spcPct val="100000"/>
              </a:lnSpc>
              <a:spcBef>
                <a:spcPct val="0"/>
              </a:spcBef>
              <a:spcAft>
                <a:spcPct val="0"/>
              </a:spcAft>
              <a:buClrTx/>
              <a:buSzTx/>
              <a:buFontTx/>
              <a:buNone/>
              <a:tabLst/>
            </a:pPr>
            <a:r>
              <a:rPr kumimoji="0" lang="ar-EG" sz="2400" b="1" i="0" u="none" strike="noStrike" cap="none" spc="0" normalizeH="0" baseline="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ea typeface="Times New Roman" pitchFamily="18" charset="0"/>
                <a:cs typeface="Arial" pitchFamily="34" charset="0"/>
              </a:rPr>
              <a:t>يعتقد أن </a:t>
            </a:r>
            <a:r>
              <a:rPr kumimoji="0" lang="ar-EG" sz="2400" b="1" i="1" u="sng" strike="noStrike" cap="none" spc="0" normalizeH="0" baseline="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ea typeface="Times New Roman" pitchFamily="18" charset="0"/>
                <a:cs typeface="Arial" pitchFamily="34" charset="0"/>
              </a:rPr>
              <a:t>المصريون القدماء أول من صنع السفن الكبيرة المتينة وطافوا بها حول البحر المتوسط والبحر الأحمر</a:t>
            </a:r>
            <a:r>
              <a:rPr kumimoji="0" lang="ar-EG" sz="2400" b="1" i="0" u="none" strike="noStrike" cap="none" spc="0" normalizeH="0" baseline="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ea typeface="Times New Roman" pitchFamily="18" charset="0"/>
                <a:cs typeface="Arial" pitchFamily="34" charset="0"/>
              </a:rPr>
              <a:t> حيث تمكنوا من تسجيل كثير من المعلومات البحرية التي لم تكن قد عرفت وقتئذ وخاصة في رحلة أرسلتها الملكة حتشبسوت إلي جنوب البحر الأحمر وغيرها من الرحلات التي تمت والتي ثبت أن بعضها أتم أكتشاف الدوران حول أفريقيا. </a:t>
            </a:r>
          </a:p>
          <a:p>
            <a:pPr marL="0" marR="0" lvl="0" indent="457200" algn="just" defTabSz="914400" rtl="1" eaLnBrk="1" fontAlgn="base" latinLnBrk="0" hangingPunct="1">
              <a:lnSpc>
                <a:spcPct val="100000"/>
              </a:lnSpc>
              <a:spcBef>
                <a:spcPct val="0"/>
              </a:spcBef>
              <a:spcAft>
                <a:spcPct val="0"/>
              </a:spcAft>
              <a:buClrTx/>
              <a:buSzTx/>
              <a:buFontTx/>
              <a:buNone/>
              <a:tabLst/>
            </a:pPr>
            <a:endParaRPr kumimoji="0" lang="en-US" sz="2400" b="1" i="0" u="none" strike="noStrike" cap="none" spc="0" normalizeH="0" baseline="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cap="none" spc="0" normalizeH="0" baseline="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ea typeface="Times New Roman" pitchFamily="18" charset="0"/>
                <a:cs typeface="Arial" pitchFamily="34" charset="0"/>
              </a:rPr>
              <a:t>في عهد الرومان كانت الإمبراطورية واسعة الأرجاء مترامية الأطراف ولذلك تقدمت عمليات بناء السفن لنقل الجنود والتجارة  وذلك تبعة تقدماً في المعلومات الجغرافية والملاحية.</a:t>
            </a:r>
          </a:p>
          <a:p>
            <a:pPr marL="0" marR="0" lvl="0" indent="457200" algn="just" defTabSz="914400" rtl="1" eaLnBrk="0" fontAlgn="base" latinLnBrk="0" hangingPunct="0">
              <a:lnSpc>
                <a:spcPct val="100000"/>
              </a:lnSpc>
              <a:spcBef>
                <a:spcPct val="0"/>
              </a:spcBef>
              <a:spcAft>
                <a:spcPct val="0"/>
              </a:spcAft>
              <a:buClrTx/>
              <a:buSzTx/>
              <a:buBlip>
                <a:blip r:embed="rId2"/>
              </a:buBlip>
              <a:tabLst/>
            </a:pPr>
            <a:r>
              <a:rPr kumimoji="0" lang="ar-EG" sz="2400" b="1" i="1" u="sng" strike="noStrike" cap="none" spc="0" normalizeH="0" baseline="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ea typeface="Times New Roman" pitchFamily="18" charset="0"/>
                <a:cs typeface="Arial" pitchFamily="34" charset="0"/>
              </a:rPr>
              <a:t>العالم استرابو في القرن الأول الميلادي حيث </a:t>
            </a: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1" u="sng" strike="noStrike" cap="none" spc="0" normalizeH="0" baseline="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ea typeface="Times New Roman" pitchFamily="18" charset="0"/>
                <a:cs typeface="Arial" pitchFamily="34" charset="0"/>
              </a:rPr>
              <a:t>أعتقد أن قاع البحر ذو تضاريس تشبه تضاريس </a:t>
            </a: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1" u="sng" strike="noStrike" cap="none" spc="0" normalizeH="0" baseline="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ea typeface="Times New Roman" pitchFamily="18" charset="0"/>
                <a:cs typeface="Arial" pitchFamily="34" charset="0"/>
              </a:rPr>
              <a:t>سطح الأرض.</a:t>
            </a:r>
          </a:p>
          <a:p>
            <a:pPr marL="0" marR="0" lvl="0" indent="457200" algn="just" defTabSz="914400" rtl="1" eaLnBrk="0" fontAlgn="base" latinLnBrk="0" hangingPunct="0">
              <a:lnSpc>
                <a:spcPct val="100000"/>
              </a:lnSpc>
              <a:spcBef>
                <a:spcPct val="0"/>
              </a:spcBef>
              <a:spcAft>
                <a:spcPct val="0"/>
              </a:spcAft>
              <a:buClrTx/>
              <a:buSzTx/>
              <a:buBlip>
                <a:blip r:embed="rId2"/>
              </a:buBlip>
              <a:tabLst/>
            </a:pPr>
            <a:r>
              <a:rPr kumimoji="0" lang="ar-EG" sz="2400" b="1" i="0" u="none" strike="noStrike" cap="none" spc="0" normalizeH="0" baseline="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ea typeface="Times New Roman" pitchFamily="18" charset="0"/>
                <a:cs typeface="Arial" pitchFamily="34" charset="0"/>
              </a:rPr>
              <a:t>العالم الجغرافي المشهور باسم </a:t>
            </a:r>
            <a:r>
              <a:rPr kumimoji="0" lang="ar-EG" sz="2400" b="1" i="0" u="sng" strike="noStrike" cap="none" spc="0" normalizeH="0" baseline="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ea typeface="Times New Roman" pitchFamily="18" charset="0"/>
                <a:cs typeface="Arial" pitchFamily="34" charset="0"/>
              </a:rPr>
              <a:t>بطليموس وهو </a:t>
            </a: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sng" strike="noStrike" cap="none" spc="0" normalizeH="0" baseline="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ea typeface="Times New Roman" pitchFamily="18" charset="0"/>
                <a:cs typeface="Arial" pitchFamily="34" charset="0"/>
              </a:rPr>
              <a:t>الذي قام بعمل أول خريطة للأرض توضح المعالم </a:t>
            </a: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sng" strike="noStrike" cap="none" spc="0" normalizeH="0" baseline="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ea typeface="Times New Roman" pitchFamily="18" charset="0"/>
                <a:cs typeface="Arial" pitchFamily="34" charset="0"/>
              </a:rPr>
              <a:t>التي كانت معروفة في ذلك الوقت.</a:t>
            </a:r>
            <a:endParaRPr lang="en-US" sz="2400" b="1" u="sng"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4" name="Rectangle 3"/>
          <p:cNvSpPr/>
          <p:nvPr/>
        </p:nvSpPr>
        <p:spPr>
          <a:xfrm>
            <a:off x="1157067" y="260648"/>
            <a:ext cx="7080786" cy="769441"/>
          </a:xfrm>
          <a:prstGeom prst="rect">
            <a:avLst/>
          </a:prstGeom>
        </p:spPr>
        <p:txBody>
          <a:bodyPr wrap="none">
            <a:spAutoFit/>
          </a:bodyPr>
          <a:lstStyle/>
          <a:p>
            <a:pPr lvl="0" indent="457200" algn="ctr" rtl="1" fontAlgn="base">
              <a:spcBef>
                <a:spcPct val="0"/>
              </a:spcBef>
              <a:spcAft>
                <a:spcPct val="0"/>
              </a:spcAft>
            </a:pPr>
            <a:r>
              <a:rPr kumimoji="0" lang="ar-EG" sz="4400" b="1" i="0" u="none" strike="noStrike" cap="none" spc="0" normalizeH="0" baseline="0" dirty="0" smtClean="0">
                <a:ln w="1905"/>
                <a:effectLst>
                  <a:innerShdw blurRad="69850" dist="43180" dir="5400000">
                    <a:srgbClr val="000000">
                      <a:alpha val="65000"/>
                    </a:srgbClr>
                  </a:innerShdw>
                </a:effectLst>
                <a:latin typeface="Arial" pitchFamily="34" charset="0"/>
                <a:ea typeface="Times New Roman" pitchFamily="18" charset="0"/>
                <a:cs typeface="Arial" pitchFamily="34" charset="0"/>
              </a:rPr>
              <a:t>مراحل تطور علم البحار والمحيطات</a:t>
            </a:r>
            <a:endParaRPr kumimoji="0" lang="en-US" sz="4400" b="1" i="0" u="none" strike="noStrike" cap="none" spc="0" normalizeH="0" baseline="0" dirty="0" smtClean="0">
              <a:ln w="1905"/>
              <a:effectLst>
                <a:innerShdw blurRad="69850" dist="43180" dir="5400000">
                  <a:srgbClr val="000000">
                    <a:alpha val="65000"/>
                  </a:srgbClr>
                </a:innerShdw>
              </a:effectLst>
              <a:latin typeface="Arial" pitchFamily="34" charset="0"/>
              <a:cs typeface="Arial" pitchFamily="34" charset="0"/>
            </a:endParaRPr>
          </a:p>
        </p:txBody>
      </p:sp>
      <p:pic>
        <p:nvPicPr>
          <p:cNvPr id="15362" name="Picture 2" descr="بطليموس"/>
          <p:cNvPicPr>
            <a:picLocks noChangeAspect="1" noChangeArrowheads="1"/>
          </p:cNvPicPr>
          <p:nvPr/>
        </p:nvPicPr>
        <p:blipFill>
          <a:blip r:embed="rId3" cstate="print"/>
          <a:srcRect/>
          <a:stretch>
            <a:fillRect/>
          </a:stretch>
        </p:blipFill>
        <p:spPr bwMode="auto">
          <a:xfrm>
            <a:off x="0" y="4293096"/>
            <a:ext cx="2982369" cy="2304256"/>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8C309C6-3293-46E2-9DE3-60E22E18FA26}" type="slidenum">
              <a:rPr lang="en-US" smtClean="0"/>
              <a:pPr/>
              <a:t>10</a:t>
            </a:fld>
            <a:endParaRPr lang="en-US"/>
          </a:p>
        </p:txBody>
      </p:sp>
      <p:sp>
        <p:nvSpPr>
          <p:cNvPr id="6" name="Footer Placeholder 5"/>
          <p:cNvSpPr>
            <a:spLocks noGrp="1"/>
          </p:cNvSpPr>
          <p:nvPr>
            <p:ph type="ftr" sz="quarter" idx="11"/>
          </p:nvPr>
        </p:nvSpPr>
        <p:spPr/>
        <p:txBody>
          <a:bodyPr/>
          <a:lstStyle/>
          <a:p>
            <a:r>
              <a:rPr lang="en-US" smtClean="0"/>
              <a:t>Prof.Azza Abdallah</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5536" y="332656"/>
            <a:ext cx="8496944" cy="6001643"/>
          </a:xfrm>
          <a:prstGeom prst="rect">
            <a:avLst/>
          </a:prstGeom>
        </p:spPr>
        <p:style>
          <a:lnRef idx="1">
            <a:schemeClr val="accent2"/>
          </a:lnRef>
          <a:fillRef idx="3">
            <a:schemeClr val="accent2"/>
          </a:fillRef>
          <a:effectRef idx="2">
            <a:schemeClr val="accent2"/>
          </a:effectRef>
          <a:fontRef idx="minor">
            <a:schemeClr val="lt1"/>
          </a:fontRef>
        </p:style>
        <p:txBody>
          <a:bodyPr wrap="square" lIns="91440" tIns="45720" rIns="91440" bIns="45720">
            <a:spAutoFit/>
          </a:bodyPr>
          <a:lstStyle/>
          <a:p>
            <a:pPr marL="0" marR="0" lvl="0" indent="457200" algn="just" defTabSz="914400" rtl="1" eaLnBrk="1" fontAlgn="base" latinLnBrk="0" hangingPunct="1">
              <a:lnSpc>
                <a:spcPct val="100000"/>
              </a:lnSpc>
              <a:spcBef>
                <a:spcPct val="0"/>
              </a:spcBef>
              <a:spcAft>
                <a:spcPct val="0"/>
              </a:spcAft>
              <a:buClrTx/>
              <a:buSzTx/>
              <a:buFontTx/>
              <a:buNone/>
              <a:tabLst/>
            </a:pPr>
            <a:r>
              <a:rPr kumimoji="0" lang="ar-EG" sz="2400" b="0" i="0" u="none"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Times New Roman" pitchFamily="18" charset="0"/>
                <a:cs typeface="Arial" pitchFamily="34" charset="0"/>
              </a:rPr>
              <a:t>الفترة العربية الإسلامية أزدهرت حركة الترجمة لكتب الغريق والفرس والهنود وزاد عليها العرب وأهم تلك الكتب "</a:t>
            </a:r>
            <a:r>
              <a:rPr kumimoji="0" lang="ar-EG" sz="2400" b="1" i="1" u="sng" strike="noStrike" cap="none" spc="0" normalizeH="0" baseline="0" dirty="0" smtClean="0">
                <a:ln w="18415" cmpd="sng">
                  <a:solidFill>
                    <a:srgbClr val="FFFFFF"/>
                  </a:solidFill>
                  <a:prstDash val="solid"/>
                </a:ln>
                <a:solidFill>
                  <a:schemeClr val="bg1"/>
                </a:solidFill>
                <a:effectLst>
                  <a:outerShdw blurRad="63500" dir="3600000" algn="tl" rotWithShape="0">
                    <a:srgbClr val="000000">
                      <a:alpha val="70000"/>
                    </a:srgbClr>
                  </a:outerShdw>
                </a:effectLst>
                <a:latin typeface="Arial" pitchFamily="34" charset="0"/>
                <a:ea typeface="Times New Roman" pitchFamily="18" charset="0"/>
                <a:cs typeface="Arial" pitchFamily="34" charset="0"/>
              </a:rPr>
              <a:t>علم تقويم البلدان”.</a:t>
            </a:r>
          </a:p>
          <a:p>
            <a:pPr marL="0" marR="0" lvl="0" indent="457200" algn="just" defTabSz="914400" rtl="1" eaLnBrk="1" fontAlgn="base" latinLnBrk="0" hangingPunct="1">
              <a:lnSpc>
                <a:spcPct val="100000"/>
              </a:lnSpc>
              <a:spcBef>
                <a:spcPct val="0"/>
              </a:spcBef>
              <a:spcAft>
                <a:spcPct val="0"/>
              </a:spcAft>
              <a:buClrTx/>
              <a:buSzTx/>
              <a:buFontTx/>
              <a:buNone/>
              <a:tabLst/>
            </a:pPr>
            <a:r>
              <a:rPr kumimoji="0" lang="ar-EG" sz="2400" b="0" i="0" u="none"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Times New Roman" pitchFamily="18" charset="0"/>
                <a:cs typeface="Arial" pitchFamily="34" charset="0"/>
              </a:rPr>
              <a:t>تقدمت علوم الفلك والرياضة والملاحة وقد ساعدت البيئة الطبيعية القاسية بظروفها المختلفة في غرس روح المخاطرة والأقدام وأدي ذلك إلي ركوب البحر لمزاولة التجارة والقيام بالرحلات.</a:t>
            </a:r>
          </a:p>
          <a:p>
            <a:pPr marL="0" marR="0" lvl="0" indent="457200" algn="just" defTabSz="914400" rtl="1" eaLnBrk="1" fontAlgn="base" latinLnBrk="0" hangingPunct="1">
              <a:lnSpc>
                <a:spcPct val="100000"/>
              </a:lnSpc>
              <a:spcBef>
                <a:spcPct val="0"/>
              </a:spcBef>
              <a:spcAft>
                <a:spcPct val="0"/>
              </a:spcAft>
              <a:buClrTx/>
              <a:buSzTx/>
              <a:buFontTx/>
              <a:buNone/>
              <a:tabLst/>
            </a:pPr>
            <a:r>
              <a:rPr kumimoji="0" lang="ar-EG" sz="2400" b="0" i="0" u="none"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Times New Roman" pitchFamily="18" charset="0"/>
                <a:cs typeface="Arial" pitchFamily="34" charset="0"/>
              </a:rPr>
              <a:t>ظهرت الآلات الخاصة برصد النجوم أو إدخال التحسينات علي بعض الآلات التي كانت سائدة وقتئذ. </a:t>
            </a:r>
            <a:endParaRPr kumimoji="0" lang="en-US" sz="2400" b="0" i="0" u="none"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0" i="0" u="none"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Times New Roman" pitchFamily="18" charset="0"/>
                <a:cs typeface="Arial" pitchFamily="34" charset="0"/>
              </a:rPr>
              <a:t>برز من العلماء العرب </a:t>
            </a:r>
            <a:r>
              <a:rPr kumimoji="0" lang="ar-EG" sz="2400" b="1" i="1" u="sng"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Times New Roman" pitchFamily="18" charset="0"/>
                <a:cs typeface="Arial" pitchFamily="34" charset="0"/>
              </a:rPr>
              <a:t>" سليمان التاجر " </a:t>
            </a:r>
            <a:r>
              <a:rPr kumimoji="0" lang="ar-EG" sz="2400" b="0" i="0" u="none"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Times New Roman" pitchFamily="18" charset="0"/>
                <a:cs typeface="Arial" pitchFamily="34" charset="0"/>
              </a:rPr>
              <a:t>في القرن الثالث الهجري (851 ميلادية) حيث جمع إلي جانب خبرته ودرايته بالبحر وركوبه البحر قوة الملاحظة حيث استطاع أن يدون الكثير من </a:t>
            </a:r>
            <a:r>
              <a:rPr kumimoji="0" lang="ar-EG" sz="2400" b="1" u="sng"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Times New Roman" pitchFamily="18" charset="0"/>
                <a:cs typeface="Arial" pitchFamily="34" charset="0"/>
              </a:rPr>
              <a:t>ظواهر البحر الطبيعية التي صادفها خلال جولاته في البحر المتوسط والخليج العربي والبحر الأحمر والمحيط الهندي وأرخبيل الملايو ، بل وفي رحلاته فى المحيط الهادي ويعتقد أنه وصل إلى مشارف الصين. </a:t>
            </a:r>
            <a:endParaRPr kumimoji="0" lang="en-US" sz="2400" b="1" u="sng"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0" i="0" u="none"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Times New Roman" pitchFamily="18" charset="0"/>
                <a:cs typeface="Arial" pitchFamily="34" charset="0"/>
              </a:rPr>
              <a:t>كذلك برز من عــــلماء العرب العالم " </a:t>
            </a:r>
            <a:r>
              <a:rPr kumimoji="0" lang="ar-EG" sz="2400" b="1" i="1" u="sng"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Times New Roman" pitchFamily="18" charset="0"/>
                <a:cs typeface="Arial" pitchFamily="34" charset="0"/>
              </a:rPr>
              <a:t>أحمد بن ماجد النجدي </a:t>
            </a:r>
            <a:r>
              <a:rPr kumimoji="0" lang="ar-EG" sz="2400" b="0" i="0" u="none"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Times New Roman" pitchFamily="18" charset="0"/>
                <a:cs typeface="Arial" pitchFamily="34" charset="0"/>
              </a:rPr>
              <a:t>" الذي توفى في نهاية القرن الخامس عشر الميلادي " أوائل القرن 10 هجرية) حيث كان </a:t>
            </a:r>
            <a:r>
              <a:rPr kumimoji="0" lang="ar-EG" sz="2400" b="1" i="0" u="sng"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Times New Roman" pitchFamily="18" charset="0"/>
                <a:cs typeface="Arial" pitchFamily="34" charset="0"/>
              </a:rPr>
              <a:t>خبيراً بأسرار الملاحة ومسالكها في البحر الأحمر والمحيط الهادي ويقال أنه هو الذي أرشد (فاسكوداجاما) في رحلته إلي الهند. </a:t>
            </a:r>
            <a:endParaRPr lang="en-US" sz="2400" b="1" u="sng"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Slide Number Placeholder 3"/>
          <p:cNvSpPr>
            <a:spLocks noGrp="1"/>
          </p:cNvSpPr>
          <p:nvPr>
            <p:ph type="sldNum" sz="quarter" idx="12"/>
          </p:nvPr>
        </p:nvSpPr>
        <p:spPr/>
        <p:txBody>
          <a:bodyPr/>
          <a:lstStyle/>
          <a:p>
            <a:fld id="{58C309C6-3293-46E2-9DE3-60E22E18FA26}"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1052736"/>
            <a:ext cx="8712969" cy="3046988"/>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0" marR="0" lvl="0" indent="457200" algn="just" defTabSz="914400" rtl="1" eaLnBrk="1" fontAlgn="base" latinLnBrk="0" hangingPunct="1">
              <a:lnSpc>
                <a:spcPct val="100000"/>
              </a:lnSpc>
              <a:spcBef>
                <a:spcPct val="0"/>
              </a:spcBef>
              <a:spcAft>
                <a:spcPct val="0"/>
              </a:spcAft>
              <a:buClrTx/>
              <a:buSzTx/>
              <a:buFontTx/>
              <a:buNone/>
              <a:tabLst/>
            </a:pPr>
            <a:r>
              <a:rPr kumimoji="0" lang="ar-EG" sz="2400" b="1" i="0" u="none" strike="noStrike" cap="none" spc="0" normalizeH="0" baseline="0" dirty="0" smtClean="0">
                <a:ln/>
                <a:solidFill>
                  <a:schemeClr val="tx2">
                    <a:lumMod val="50000"/>
                  </a:schemeClr>
                </a:solidFill>
                <a:effectLst/>
                <a:latin typeface="Arial" pitchFamily="34" charset="0"/>
                <a:ea typeface="Times New Roman" pitchFamily="18" charset="0"/>
                <a:cs typeface="Arial" pitchFamily="34" charset="0"/>
              </a:rPr>
              <a:t>وفي القرن 18م برع الهولنديون في رسم الخرائط الملاحية التي تبين السواحل بدقة فائقة وتضع عليها العلامات المميزة والأعماق القريبة بل ابتكر العالم الفرنسي </a:t>
            </a:r>
            <a:r>
              <a:rPr kumimoji="0" lang="ar-EG" sz="2400" b="1" i="1" u="sng" strike="noStrike" cap="none" spc="0" normalizeH="0" baseline="0" dirty="0" smtClean="0">
                <a:ln/>
                <a:solidFill>
                  <a:schemeClr val="tx2">
                    <a:lumMod val="50000"/>
                  </a:schemeClr>
                </a:solidFill>
                <a:effectLst/>
                <a:latin typeface="Arial" pitchFamily="34" charset="0"/>
                <a:ea typeface="Times New Roman" pitchFamily="18" charset="0"/>
                <a:cs typeface="Arial" pitchFamily="34" charset="0"/>
              </a:rPr>
              <a:t>(بوشيه) فكرة رسم خطوط الأعماق المتساوية وتمثيلها علي الخرائط البحرية</a:t>
            </a:r>
            <a:r>
              <a:rPr kumimoji="0" lang="ar-EG" sz="2400" b="1" i="0" u="none" strike="noStrike" cap="none" spc="0" normalizeH="0" baseline="0" dirty="0" smtClean="0">
                <a:ln/>
                <a:solidFill>
                  <a:schemeClr val="tx2">
                    <a:lumMod val="50000"/>
                  </a:schemeClr>
                </a:solidFill>
                <a:effectLst/>
                <a:latin typeface="Arial" pitchFamily="34" charset="0"/>
                <a:ea typeface="Times New Roman" pitchFamily="18" charset="0"/>
                <a:cs typeface="Arial" pitchFamily="34" charset="0"/>
              </a:rPr>
              <a:t>. </a:t>
            </a:r>
          </a:p>
          <a:p>
            <a:pPr marL="0" marR="0" lvl="0" indent="457200" algn="just" defTabSz="914400" rtl="1" eaLnBrk="1" fontAlgn="base" latinLnBrk="0" hangingPunct="1">
              <a:lnSpc>
                <a:spcPct val="100000"/>
              </a:lnSpc>
              <a:spcBef>
                <a:spcPct val="0"/>
              </a:spcBef>
              <a:spcAft>
                <a:spcPct val="0"/>
              </a:spcAft>
              <a:buClrTx/>
              <a:buSzTx/>
              <a:buFontTx/>
              <a:buNone/>
              <a:tabLst/>
            </a:pPr>
            <a:endParaRPr kumimoji="0" lang="en-US" sz="2400" b="1" i="0" u="none" strike="noStrike" cap="none" spc="0" normalizeH="0" baseline="0" dirty="0" smtClean="0">
              <a:ln/>
              <a:solidFill>
                <a:schemeClr val="tx2">
                  <a:lumMod val="50000"/>
                </a:schemeClr>
              </a:solidFill>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cap="none" spc="0" normalizeH="0" baseline="0" dirty="0" smtClean="0">
                <a:ln/>
                <a:solidFill>
                  <a:schemeClr val="tx2">
                    <a:lumMod val="50000"/>
                  </a:schemeClr>
                </a:solidFill>
                <a:effectLst/>
                <a:latin typeface="Arial" pitchFamily="34" charset="0"/>
                <a:ea typeface="Times New Roman" pitchFamily="18" charset="0"/>
                <a:cs typeface="Arial" pitchFamily="34" charset="0"/>
              </a:rPr>
              <a:t>وفي عام 1725م أجري العالم الهولندي </a:t>
            </a:r>
            <a:r>
              <a:rPr kumimoji="0" lang="ar-EG" sz="2400" b="1" i="0" u="sng" strike="noStrike" cap="none" spc="0" normalizeH="0" baseline="0" dirty="0" smtClean="0">
                <a:ln/>
                <a:solidFill>
                  <a:schemeClr val="tx2">
                    <a:lumMod val="50000"/>
                  </a:schemeClr>
                </a:solidFill>
                <a:effectLst/>
                <a:latin typeface="Arial" pitchFamily="34" charset="0"/>
                <a:ea typeface="Times New Roman" pitchFamily="18" charset="0"/>
                <a:cs typeface="Arial" pitchFamily="34" charset="0"/>
              </a:rPr>
              <a:t>(فرناند ومرسيلي) دراسته الأولي عن أعماق البحار ودرجة حرارة الماء وملوحته وطبيعة القاع حيث استخدم الشباك والجرافات لاستخراج الإحياء البحرية </a:t>
            </a:r>
            <a:r>
              <a:rPr kumimoji="0" lang="ar-EG" sz="2400" b="1" i="0" u="none" strike="noStrike" cap="none" spc="0" normalizeH="0" baseline="0" dirty="0" smtClean="0">
                <a:ln/>
                <a:solidFill>
                  <a:schemeClr val="tx2">
                    <a:lumMod val="50000"/>
                  </a:schemeClr>
                </a:solidFill>
                <a:effectLst/>
                <a:latin typeface="Arial" pitchFamily="34" charset="0"/>
                <a:ea typeface="Times New Roman" pitchFamily="18" charset="0"/>
                <a:cs typeface="Arial" pitchFamily="34" charset="0"/>
              </a:rPr>
              <a:t>وإصدار كتابة المسمي " </a:t>
            </a:r>
            <a:r>
              <a:rPr kumimoji="0" lang="ar-EG" sz="2400" b="1" i="0" u="sng" strike="noStrike" cap="none" spc="0" normalizeH="0" baseline="0" dirty="0" smtClean="0">
                <a:ln/>
                <a:solidFill>
                  <a:schemeClr val="tx2">
                    <a:lumMod val="50000"/>
                  </a:schemeClr>
                </a:solidFill>
                <a:effectLst/>
                <a:latin typeface="Arial" pitchFamily="34" charset="0"/>
                <a:ea typeface="Times New Roman" pitchFamily="18" charset="0"/>
                <a:cs typeface="Arial" pitchFamily="34" charset="0"/>
              </a:rPr>
              <a:t>التاريخ الطبيعي للبحر" وهو يعتبر أول كتاب في الأقيانوغرافيا.</a:t>
            </a:r>
            <a:endParaRPr lang="en-US" sz="2400" b="1" u="sng" cap="none" spc="0" dirty="0">
              <a:ln/>
              <a:solidFill>
                <a:schemeClr val="tx2">
                  <a:lumMod val="50000"/>
                </a:schemeClr>
              </a:solidFill>
              <a:effectLst/>
            </a:endParaRPr>
          </a:p>
        </p:txBody>
      </p:sp>
      <p:sp>
        <p:nvSpPr>
          <p:cNvPr id="5" name="Rectangle 4"/>
          <p:cNvSpPr/>
          <p:nvPr/>
        </p:nvSpPr>
        <p:spPr>
          <a:xfrm>
            <a:off x="251520" y="4653136"/>
            <a:ext cx="8892480" cy="1569660"/>
          </a:xfrm>
          <a:prstGeom prst="rect">
            <a:avLst/>
          </a:prstGeom>
        </p:spPr>
        <p:style>
          <a:lnRef idx="1">
            <a:schemeClr val="accent5"/>
          </a:lnRef>
          <a:fillRef idx="2">
            <a:schemeClr val="accent5"/>
          </a:fillRef>
          <a:effectRef idx="1">
            <a:schemeClr val="accent5"/>
          </a:effectRef>
          <a:fontRef idx="minor">
            <a:schemeClr val="dk1"/>
          </a:fontRef>
        </p:style>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just" rtl="1"/>
            <a:r>
              <a:rPr kumimoji="0" lang="ar-EG" sz="2000" b="1" i="0" u="none" strike="noStrike" cap="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 قام</a:t>
            </a:r>
            <a:r>
              <a:rPr kumimoji="0" lang="ar-EG" sz="2000" b="1" i="0" u="none" strike="noStrike" cap="none" spc="50" normalizeH="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 </a:t>
            </a:r>
            <a:r>
              <a:rPr kumimoji="0" lang="ar-EG" sz="2000" b="1" i="0" u="sng" strike="noStrike" cap="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a:t>
            </a:r>
            <a:r>
              <a:rPr kumimoji="0" lang="ar-EG" sz="2400" b="1" i="0" u="sng" strike="noStrike" cap="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كوك) </a:t>
            </a:r>
            <a:r>
              <a:rPr kumimoji="0" lang="ar-EG" sz="2400" b="1" i="0" u="none" strike="noStrike" cap="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في النصف الثاني من القرن 18م </a:t>
            </a:r>
            <a:r>
              <a:rPr kumimoji="0" lang="ar-EG" sz="2400" b="1" i="0" u="sng" strike="noStrike" cap="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بمحاولة قياس أعماق المحيط</a:t>
            </a:r>
            <a:r>
              <a:rPr kumimoji="0" lang="ar-EG" sz="2400" b="1" i="0" u="none" strike="noStrike" cap="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 </a:t>
            </a:r>
          </a:p>
          <a:p>
            <a:pPr algn="just" rtl="1"/>
            <a:r>
              <a:rPr kumimoji="0" lang="ar-EG" sz="2400" b="1" i="0" u="none" strike="noStrike" cap="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في عام 1851 قام (</a:t>
            </a:r>
            <a:r>
              <a:rPr kumimoji="0" lang="ar-EG" sz="2400" b="1" i="0" u="sng" strike="noStrike" cap="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مرى)</a:t>
            </a:r>
            <a:r>
              <a:rPr kumimoji="0" lang="ar-EG" sz="2400" b="1" i="0" u="none" strike="noStrike" cap="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 الأمريكي </a:t>
            </a:r>
            <a:r>
              <a:rPr kumimoji="0" lang="ar-EG" sz="2400" b="1" i="0" u="sng" strike="noStrike" cap="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بدراسة مفصلة لتيار الخليج والعوامل الطبيعية الأخري المؤثرة</a:t>
            </a:r>
            <a:r>
              <a:rPr kumimoji="0" lang="ar-EG" sz="2400" b="1" i="0" u="none" strike="noStrike" cap="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 كالرياح والتيارات ودرجات الحرارة في مياه البحر والف </a:t>
            </a:r>
            <a:r>
              <a:rPr kumimoji="0" lang="ar-EG" sz="2400" b="1" i="0" u="sng" strike="noStrike" cap="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كتابه (العوامل الطبيعية للبحر). </a:t>
            </a:r>
            <a:endParaRPr lang="en-US" sz="24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Rectangle 5"/>
          <p:cNvSpPr/>
          <p:nvPr/>
        </p:nvSpPr>
        <p:spPr>
          <a:xfrm>
            <a:off x="1187624" y="188640"/>
            <a:ext cx="7080786" cy="769441"/>
          </a:xfrm>
          <a:prstGeom prst="rect">
            <a:avLst/>
          </a:prstGeom>
        </p:spPr>
        <p:txBody>
          <a:bodyPr wrap="none">
            <a:spAutoFit/>
          </a:bodyPr>
          <a:lstStyle/>
          <a:p>
            <a:pPr lvl="0" indent="457200" algn="ctr" rtl="1" fontAlgn="base">
              <a:spcBef>
                <a:spcPct val="0"/>
              </a:spcBef>
              <a:spcAft>
                <a:spcPct val="0"/>
              </a:spcAft>
            </a:pPr>
            <a:r>
              <a:rPr kumimoji="0" lang="ar-EG" sz="4400" b="1" i="0" u="none" strike="noStrike" cap="none" spc="0" normalizeH="0" baseline="0" dirty="0" smtClean="0">
                <a:ln w="1905"/>
                <a:solidFill>
                  <a:srgbClr val="FF0000"/>
                </a:solidFill>
                <a:effectLst>
                  <a:innerShdw blurRad="69850" dist="43180" dir="5400000">
                    <a:srgbClr val="000000">
                      <a:alpha val="65000"/>
                    </a:srgbClr>
                  </a:innerShdw>
                </a:effectLst>
                <a:latin typeface="Arial" pitchFamily="34" charset="0"/>
                <a:ea typeface="Times New Roman" pitchFamily="18" charset="0"/>
                <a:cs typeface="Arial" pitchFamily="34" charset="0"/>
              </a:rPr>
              <a:t>مراحل تطور علم البحار والمحيطات</a:t>
            </a:r>
            <a:endParaRPr kumimoji="0" lang="en-US" sz="4400" b="1" i="0" u="none" strike="noStrike" cap="none" spc="0" normalizeH="0" baseline="0" dirty="0" smtClean="0">
              <a:ln w="1905"/>
              <a:solidFill>
                <a:srgbClr val="FF0000"/>
              </a:solidFill>
              <a:effectLst>
                <a:innerShdw blurRad="69850" dist="43180" dir="5400000">
                  <a:srgbClr val="000000">
                    <a:alpha val="65000"/>
                  </a:srgbClr>
                </a:innerShdw>
              </a:effectLst>
              <a:latin typeface="Arial" pitchFamily="34" charset="0"/>
              <a:cs typeface="Arial" pitchFamily="34" charset="0"/>
            </a:endParaRPr>
          </a:p>
        </p:txBody>
      </p:sp>
      <p:sp>
        <p:nvSpPr>
          <p:cNvPr id="7" name="Slide Number Placeholder 6"/>
          <p:cNvSpPr>
            <a:spLocks noGrp="1"/>
          </p:cNvSpPr>
          <p:nvPr>
            <p:ph type="sldNum" sz="quarter" idx="12"/>
          </p:nvPr>
        </p:nvSpPr>
        <p:spPr/>
        <p:txBody>
          <a:bodyPr/>
          <a:lstStyle/>
          <a:p>
            <a:fld id="{58C309C6-3293-46E2-9DE3-60E22E18FA26}" type="slidenum">
              <a:rPr lang="en-US" smtClean="0"/>
              <a:pPr/>
              <a:t>12</a:t>
            </a:fld>
            <a:endParaRPr lang="en-US"/>
          </a:p>
        </p:txBody>
      </p:sp>
      <p:sp>
        <p:nvSpPr>
          <p:cNvPr id="8" name="Footer Placeholder 7"/>
          <p:cNvSpPr>
            <a:spLocks noGrp="1"/>
          </p:cNvSpPr>
          <p:nvPr>
            <p:ph type="ftr" sz="quarter" idx="11"/>
          </p:nvPr>
        </p:nvSpPr>
        <p:spPr/>
        <p:txBody>
          <a:bodyPr/>
          <a:lstStyle/>
          <a:p>
            <a:r>
              <a:rPr lang="en-US" smtClean="0"/>
              <a:t>Prof.Azza Abdallah</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594036" y="548680"/>
            <a:ext cx="3512500" cy="646331"/>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EG" sz="3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البعــــثات العلمـــــــية</a:t>
            </a:r>
            <a:endParaRPr lang="en-US" sz="3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a:off x="179512" y="1484784"/>
            <a:ext cx="8784976" cy="4893647"/>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lIns="91440" tIns="45720" rIns="91440" bIns="45720">
            <a:spAutoFit/>
          </a:bodyPr>
          <a:lstStyle/>
          <a:p>
            <a:pPr marL="0" marR="0" lvl="0" indent="457200" algn="just" defTabSz="914400" rtl="1" eaLnBrk="1" fontAlgn="base" latinLnBrk="0" hangingPunct="1">
              <a:lnSpc>
                <a:spcPct val="100000"/>
              </a:lnSpc>
              <a:spcBef>
                <a:spcPct val="0"/>
              </a:spcBef>
              <a:spcAft>
                <a:spcPct val="0"/>
              </a:spcAft>
              <a:buSzTx/>
              <a:buFont typeface="Wingdings" pitchFamily="2" charset="2"/>
              <a:buChar char="Ø"/>
              <a:tabLst/>
            </a:pPr>
            <a:r>
              <a:rPr kumimoji="0" lang="ar-EG" sz="2400" b="1" u="sng" strike="noStrike" cap="none" spc="0" normalizeH="0" baseline="0" dirty="0" smtClean="0">
                <a:ln w="1905"/>
                <a:solidFill>
                  <a:srgbClr val="009900"/>
                </a:solidFill>
                <a:effectLst>
                  <a:innerShdw blurRad="69850" dist="43180" dir="5400000">
                    <a:srgbClr val="000000">
                      <a:alpha val="65000"/>
                    </a:srgbClr>
                  </a:innerShdw>
                </a:effectLst>
                <a:latin typeface="Arial" pitchFamily="34" charset="0"/>
                <a:ea typeface="Times New Roman" pitchFamily="18" charset="0"/>
                <a:cs typeface="Arial" pitchFamily="34" charset="0"/>
              </a:rPr>
              <a:t>بعثة تشالنجز البريطانية</a:t>
            </a:r>
            <a:r>
              <a:rPr kumimoji="0" lang="ar-EG" sz="2400" b="1" u="none" strike="noStrike" cap="none" spc="0" normalizeH="0" baseline="0" dirty="0" smtClean="0">
                <a:ln w="1905"/>
                <a:solidFill>
                  <a:srgbClr val="009900"/>
                </a:solidFill>
                <a:effectLst>
                  <a:innerShdw blurRad="69850" dist="43180" dir="5400000">
                    <a:srgbClr val="000000">
                      <a:alpha val="65000"/>
                    </a:srgbClr>
                  </a:innerShdw>
                </a:effectLst>
                <a:latin typeface="Arial" pitchFamily="34" charset="0"/>
                <a:ea typeface="Times New Roman" pitchFamily="18" charset="0"/>
                <a:cs typeface="Arial" pitchFamily="34" charset="0"/>
              </a:rPr>
              <a:t> </a:t>
            </a:r>
            <a:r>
              <a:rPr kumimoji="0" lang="ar-EG" sz="2400" b="1"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عام 1872. </a:t>
            </a:r>
          </a:p>
          <a:p>
            <a:pPr marL="0" marR="0" lvl="0" indent="457200" algn="just" defTabSz="914400" rtl="1" eaLnBrk="1" fontAlgn="base" latinLnBrk="0" hangingPunct="1">
              <a:lnSpc>
                <a:spcPct val="100000"/>
              </a:lnSpc>
              <a:spcBef>
                <a:spcPct val="0"/>
              </a:spcBef>
              <a:spcAft>
                <a:spcPct val="0"/>
              </a:spcAft>
              <a:buSzTx/>
              <a:buFont typeface="Wingdings" pitchFamily="2" charset="2"/>
              <a:buChar char="Ø"/>
              <a:tabLst/>
            </a:pPr>
            <a:r>
              <a:rPr kumimoji="0" lang="ar-EG" sz="2400" b="1"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ثبت أن </a:t>
            </a:r>
            <a:r>
              <a:rPr kumimoji="0" lang="ar-EG" sz="2400" b="1" u="sng" strike="noStrike" cap="none" spc="0" normalizeH="0" baseline="0" dirty="0" smtClean="0">
                <a:ln w="1905"/>
                <a:solidFill>
                  <a:srgbClr val="009900"/>
                </a:solidFill>
                <a:effectLst>
                  <a:innerShdw blurRad="69850" dist="43180" dir="5400000">
                    <a:srgbClr val="000000">
                      <a:alpha val="65000"/>
                    </a:srgbClr>
                  </a:innerShdw>
                </a:effectLst>
                <a:latin typeface="Arial" pitchFamily="34" charset="0"/>
                <a:ea typeface="Times New Roman" pitchFamily="18" charset="0"/>
                <a:cs typeface="Arial" pitchFamily="34" charset="0"/>
              </a:rPr>
              <a:t>أقصي عمق</a:t>
            </a:r>
            <a:r>
              <a:rPr kumimoji="0" lang="ar-EG" sz="2400" b="1" u="none" strike="noStrike" cap="none" spc="0" normalizeH="0" baseline="0" dirty="0" smtClean="0">
                <a:ln w="1905"/>
                <a:solidFill>
                  <a:srgbClr val="009900"/>
                </a:solidFill>
                <a:effectLst>
                  <a:innerShdw blurRad="69850" dist="43180" dir="5400000">
                    <a:srgbClr val="000000">
                      <a:alpha val="65000"/>
                    </a:srgbClr>
                  </a:innerShdw>
                </a:effectLst>
                <a:latin typeface="Arial" pitchFamily="34" charset="0"/>
                <a:ea typeface="Times New Roman" pitchFamily="18" charset="0"/>
                <a:cs typeface="Arial" pitchFamily="34" charset="0"/>
              </a:rPr>
              <a:t> </a:t>
            </a:r>
            <a:r>
              <a:rPr kumimoji="0" lang="ar-EG" sz="2400" b="1"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سجل بمعرفة تلك البعثة لقاع المحيط الهادي هو </a:t>
            </a:r>
            <a:r>
              <a:rPr kumimoji="0" lang="ar-EG" sz="2400" b="1" u="sng" strike="noStrike" cap="none" spc="0" normalizeH="0" baseline="0" dirty="0" smtClean="0">
                <a:ln w="1905"/>
                <a:solidFill>
                  <a:srgbClr val="009900"/>
                </a:solidFill>
                <a:effectLst>
                  <a:innerShdw blurRad="69850" dist="43180" dir="5400000">
                    <a:srgbClr val="000000">
                      <a:alpha val="65000"/>
                    </a:srgbClr>
                  </a:innerShdw>
                </a:effectLst>
                <a:latin typeface="Arial" pitchFamily="34" charset="0"/>
                <a:ea typeface="Times New Roman" pitchFamily="18" charset="0"/>
                <a:cs typeface="Arial" pitchFamily="34" charset="0"/>
              </a:rPr>
              <a:t>4475 قامة</a:t>
            </a:r>
            <a:r>
              <a:rPr kumimoji="0" lang="ar-EG" sz="2400" b="1" u="sng" strike="noStrike" cap="none" spc="0" normalizeH="0" baseline="30000" dirty="0" smtClean="0">
                <a:ln w="1905"/>
                <a:solidFill>
                  <a:srgbClr val="009900"/>
                </a:solidFill>
                <a:effectLst>
                  <a:innerShdw blurRad="69850" dist="43180" dir="5400000">
                    <a:srgbClr val="000000">
                      <a:alpha val="65000"/>
                    </a:srgbClr>
                  </a:innerShdw>
                </a:effectLst>
                <a:latin typeface="Arial" pitchFamily="34" charset="0"/>
                <a:ea typeface="Times New Roman" pitchFamily="18" charset="0"/>
                <a:cs typeface="Arial" pitchFamily="34" charset="0"/>
              </a:rPr>
              <a:t>.</a:t>
            </a:r>
          </a:p>
          <a:p>
            <a:pPr marL="0" marR="0" lvl="0" indent="457200" algn="just" defTabSz="914400" rtl="1" eaLnBrk="1" fontAlgn="base" latinLnBrk="0" hangingPunct="1">
              <a:lnSpc>
                <a:spcPct val="100000"/>
              </a:lnSpc>
              <a:spcBef>
                <a:spcPct val="0"/>
              </a:spcBef>
              <a:spcAft>
                <a:spcPct val="0"/>
              </a:spcAft>
              <a:buSzTx/>
              <a:buFont typeface="Wingdings" pitchFamily="2" charset="2"/>
              <a:buChar char="Ø"/>
              <a:tabLst/>
            </a:pPr>
            <a:r>
              <a:rPr kumimoji="0" lang="ar-EG" sz="2400" b="1"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أتمت البعثة </a:t>
            </a:r>
            <a:r>
              <a:rPr kumimoji="0" lang="ar-EG" sz="2400" b="1" u="sng" strike="noStrike" cap="none" spc="0" normalizeH="0" baseline="0" dirty="0" smtClean="0">
                <a:ln w="1905"/>
                <a:solidFill>
                  <a:srgbClr val="009900"/>
                </a:solidFill>
                <a:effectLst>
                  <a:innerShdw blurRad="69850" dist="43180" dir="5400000">
                    <a:srgbClr val="000000">
                      <a:alpha val="65000"/>
                    </a:srgbClr>
                  </a:innerShdw>
                </a:effectLst>
                <a:latin typeface="Arial" pitchFamily="34" charset="0"/>
                <a:ea typeface="Times New Roman" pitchFamily="18" charset="0"/>
                <a:cs typeface="Arial" pitchFamily="34" charset="0"/>
              </a:rPr>
              <a:t>رسم الكثير من خطوط الأعماق المتساوية </a:t>
            </a:r>
            <a:r>
              <a:rPr kumimoji="0" lang="ar-EG" sz="2400" b="1"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بالمحيطات </a:t>
            </a:r>
          </a:p>
          <a:p>
            <a:pPr marL="0" marR="0" lvl="0" indent="457200" algn="just" defTabSz="914400" rtl="1" eaLnBrk="1" fontAlgn="base" latinLnBrk="0" hangingPunct="1">
              <a:lnSpc>
                <a:spcPct val="100000"/>
              </a:lnSpc>
              <a:spcBef>
                <a:spcPct val="0"/>
              </a:spcBef>
              <a:spcAft>
                <a:spcPct val="0"/>
              </a:spcAft>
              <a:buSzTx/>
              <a:buFont typeface="Wingdings" pitchFamily="2" charset="2"/>
              <a:buChar char="Ø"/>
              <a:tabLst/>
            </a:pPr>
            <a:r>
              <a:rPr kumimoji="0" lang="ar-EG" sz="2400" b="1" u="sng" strike="noStrike" cap="none" spc="0" normalizeH="0" baseline="0" dirty="0" smtClean="0">
                <a:ln w="1905"/>
                <a:solidFill>
                  <a:srgbClr val="009900"/>
                </a:solidFill>
                <a:effectLst>
                  <a:innerShdw blurRad="69850" dist="43180" dir="5400000">
                    <a:srgbClr val="000000">
                      <a:alpha val="65000"/>
                    </a:srgbClr>
                  </a:innerShdw>
                </a:effectLst>
                <a:latin typeface="Arial" pitchFamily="34" charset="0"/>
                <a:ea typeface="Times New Roman" pitchFamily="18" charset="0"/>
                <a:cs typeface="Arial" pitchFamily="34" charset="0"/>
              </a:rPr>
              <a:t> درجة الحرارة تكون ثابتة </a:t>
            </a:r>
            <a:r>
              <a:rPr kumimoji="0" lang="ar-EG" sz="2400" b="1" u="none" strike="noStrike" cap="none" spc="0" normalizeH="0" baseline="0" dirty="0" smtClean="0">
                <a:ln w="1905"/>
                <a:solidFill>
                  <a:srgbClr val="009900"/>
                </a:solidFill>
                <a:effectLst>
                  <a:innerShdw blurRad="69850" dist="43180" dir="5400000">
                    <a:srgbClr val="000000">
                      <a:alpha val="65000"/>
                    </a:srgbClr>
                  </a:innerShdw>
                </a:effectLst>
                <a:latin typeface="Arial" pitchFamily="34" charset="0"/>
                <a:ea typeface="Times New Roman" pitchFamily="18" charset="0"/>
                <a:cs typeface="Arial" pitchFamily="34" charset="0"/>
              </a:rPr>
              <a:t>تقريباً </a:t>
            </a:r>
            <a:r>
              <a:rPr kumimoji="0" lang="ar-EG" sz="2400" b="1" u="sng" strike="noStrike" cap="none" spc="0" normalizeH="0" baseline="0" dirty="0" smtClean="0">
                <a:ln w="1905"/>
                <a:solidFill>
                  <a:srgbClr val="009900"/>
                </a:solidFill>
                <a:effectLst>
                  <a:innerShdw blurRad="69850" dist="43180" dir="5400000">
                    <a:srgbClr val="000000">
                      <a:alpha val="65000"/>
                    </a:srgbClr>
                  </a:innerShdw>
                </a:effectLst>
                <a:latin typeface="Arial" pitchFamily="34" charset="0"/>
                <a:ea typeface="Times New Roman" pitchFamily="18" charset="0"/>
                <a:cs typeface="Arial" pitchFamily="34" charset="0"/>
              </a:rPr>
              <a:t>عند عمق 2000 متر وهي نحو 2 ْم </a:t>
            </a:r>
            <a:r>
              <a:rPr kumimoji="0" lang="ar-EG" sz="2400" b="1"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وذلك بإجراء مجموعة من القياسات لدرجة الحرارة في الأعماق المختلفة </a:t>
            </a:r>
            <a:r>
              <a:rPr kumimoji="0" lang="ar-EG" sz="2400" b="1" u="sng" strike="noStrike" cap="none" spc="0" normalizeH="0" baseline="0" dirty="0" smtClean="0">
                <a:ln w="1905"/>
                <a:solidFill>
                  <a:srgbClr val="009900"/>
                </a:solidFill>
                <a:effectLst>
                  <a:innerShdw blurRad="69850" dist="43180" dir="5400000">
                    <a:srgbClr val="000000">
                      <a:alpha val="65000"/>
                    </a:srgbClr>
                  </a:innerShdw>
                </a:effectLst>
                <a:latin typeface="Arial" pitchFamily="34" charset="0"/>
                <a:ea typeface="Times New Roman" pitchFamily="18" charset="0"/>
                <a:cs typeface="Arial" pitchFamily="34" charset="0"/>
              </a:rPr>
              <a:t>وأن هذه الحرارة لا تتأثر بالموقع الجغرافي بين المناطق المختلفة. </a:t>
            </a:r>
            <a:endParaRPr kumimoji="0" lang="en-US" sz="2400" b="1" u="sng" strike="noStrike" cap="none" spc="0" normalizeH="0" baseline="0" dirty="0" smtClean="0">
              <a:ln w="1905"/>
              <a:solidFill>
                <a:srgbClr val="009900"/>
              </a:solidFill>
              <a:effectLst>
                <a:innerShdw blurRad="69850" dist="43180" dir="5400000">
                  <a:srgbClr val="000000">
                    <a:alpha val="65000"/>
                  </a:srgbClr>
                </a:inn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SzTx/>
              <a:buFont typeface="Wingdings" pitchFamily="2" charset="2"/>
              <a:buChar char="Ø"/>
              <a:tabLst/>
            </a:pPr>
            <a:r>
              <a:rPr kumimoji="0" lang="ar-EG" sz="2400" b="1"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كشف النقاب عن الكثير من </a:t>
            </a:r>
            <a:r>
              <a:rPr kumimoji="0" lang="ar-EG" sz="2400" b="1" u="sng"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الحيوانات البحرية </a:t>
            </a:r>
            <a:r>
              <a:rPr kumimoji="0" lang="ar-EG" sz="2400" b="1"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التي تعيش في البحار والمحيطات.</a:t>
            </a:r>
          </a:p>
          <a:p>
            <a:pPr marL="0" marR="0" lvl="0" indent="457200" algn="just" defTabSz="914400" rtl="1" eaLnBrk="0" fontAlgn="base" latinLnBrk="0" hangingPunct="0">
              <a:lnSpc>
                <a:spcPct val="100000"/>
              </a:lnSpc>
              <a:spcBef>
                <a:spcPct val="0"/>
              </a:spcBef>
              <a:spcAft>
                <a:spcPct val="0"/>
              </a:spcAft>
              <a:buSzTx/>
              <a:tabLst/>
            </a:pPr>
            <a:endParaRPr kumimoji="0" lang="en-US" sz="2400" b="1"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SzTx/>
              <a:buFont typeface="Wingdings" pitchFamily="2" charset="2"/>
              <a:buChar char="Ø"/>
              <a:tabLst/>
            </a:pPr>
            <a:r>
              <a:rPr kumimoji="0" lang="ar-EG" sz="2400" b="1"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تبع ذلك مجموعة من البعثات العلمية أهمها </a:t>
            </a:r>
            <a:r>
              <a:rPr kumimoji="0" lang="ar-EG" sz="2400" b="1" u="none" strike="noStrike" cap="none" spc="0" normalizeH="0" baseline="0" dirty="0" smtClean="0">
                <a:ln w="1905"/>
                <a:solidFill>
                  <a:srgbClr val="FFFF00"/>
                </a:solidFill>
                <a:effectLst>
                  <a:innerShdw blurRad="69850" dist="43180" dir="5400000">
                    <a:srgbClr val="000000">
                      <a:alpha val="65000"/>
                    </a:srgbClr>
                  </a:innerShdw>
                </a:effectLst>
                <a:latin typeface="Arial" pitchFamily="34" charset="0"/>
                <a:ea typeface="Times New Roman" pitchFamily="18" charset="0"/>
                <a:cs typeface="Arial" pitchFamily="34" charset="0"/>
              </a:rPr>
              <a:t>رحلات السفن النرويجية </a:t>
            </a:r>
            <a:r>
              <a:rPr kumimoji="0" lang="ar-EG" sz="2400" b="1"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التي أتمت </a:t>
            </a:r>
            <a:r>
              <a:rPr kumimoji="0" lang="ar-EG" sz="2400" b="1" u="sng" strike="noStrike" cap="none" spc="0" normalizeH="0" baseline="0" dirty="0" smtClean="0">
                <a:ln w="1905"/>
                <a:solidFill>
                  <a:srgbClr val="FFFF00"/>
                </a:solidFill>
                <a:effectLst>
                  <a:innerShdw blurRad="69850" dist="43180" dir="5400000">
                    <a:srgbClr val="000000">
                      <a:alpha val="65000"/>
                    </a:srgbClr>
                  </a:innerShdw>
                </a:effectLst>
                <a:latin typeface="Arial" pitchFamily="34" charset="0"/>
                <a:ea typeface="Times New Roman" pitchFamily="18" charset="0"/>
                <a:cs typeface="Arial" pitchFamily="34" charset="0"/>
              </a:rPr>
              <a:t>مسح المناطق القطبية في الشمال والجنوب </a:t>
            </a:r>
            <a:r>
              <a:rPr kumimoji="0" lang="ar-EG" sz="2400" b="1"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ثم عدد من </a:t>
            </a:r>
            <a:r>
              <a:rPr kumimoji="0" lang="ar-EG" sz="2400" b="1" u="sng" strike="noStrike" cap="none" spc="0" normalizeH="0" baseline="0" dirty="0" smtClean="0">
                <a:ln w="1905"/>
                <a:solidFill>
                  <a:srgbClr val="FF0000"/>
                </a:solidFill>
                <a:effectLst>
                  <a:innerShdw blurRad="69850" dist="43180" dir="5400000">
                    <a:srgbClr val="000000">
                      <a:alpha val="65000"/>
                    </a:srgbClr>
                  </a:innerShdw>
                </a:effectLst>
                <a:latin typeface="Arial" pitchFamily="34" charset="0"/>
                <a:ea typeface="Times New Roman" pitchFamily="18" charset="0"/>
                <a:cs typeface="Arial" pitchFamily="34" charset="0"/>
              </a:rPr>
              <a:t>البعثات الألمانية والدانمركية التي كانت وجهتها البحر المتوسط والبحر الأحمر </a:t>
            </a:r>
            <a:r>
              <a:rPr kumimoji="0" lang="ar-EG" sz="2400" b="1"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حيث أتمت عدة دراسات أوقيانوغرافية. </a:t>
            </a:r>
            <a:endParaRPr kumimoji="0" lang="en-US" sz="2400" b="1"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SzTx/>
              <a:buFont typeface="Wingdings" pitchFamily="2" charset="2"/>
              <a:buChar char="Ø"/>
              <a:tabLst/>
            </a:pPr>
            <a:r>
              <a:rPr kumimoji="0" lang="ar-EG" sz="2400" b="1"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أما عن </a:t>
            </a:r>
            <a:r>
              <a:rPr kumimoji="0" lang="ar-EG" sz="2400" b="1" u="sng"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الجانب الغربي </a:t>
            </a:r>
            <a:r>
              <a:rPr kumimoji="0" lang="ar-EG" sz="2400" b="1"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من الكرة الأرضية فقد قامت </a:t>
            </a:r>
            <a:r>
              <a:rPr kumimoji="0" lang="ar-EG" sz="2400" b="1" u="sng" strike="noStrike" cap="none" spc="0" normalizeH="0" baseline="0" dirty="0" smtClean="0">
                <a:ln w="1905"/>
                <a:solidFill>
                  <a:schemeClr val="bg1"/>
                </a:solidFill>
                <a:effectLst>
                  <a:innerShdw blurRad="69850" dist="43180" dir="5400000">
                    <a:srgbClr val="000000">
                      <a:alpha val="65000"/>
                    </a:srgbClr>
                  </a:innerShdw>
                </a:effectLst>
                <a:latin typeface="Arial" pitchFamily="34" charset="0"/>
                <a:ea typeface="Times New Roman" pitchFamily="18" charset="0"/>
                <a:cs typeface="Arial" pitchFamily="34" charset="0"/>
              </a:rPr>
              <a:t>بعثات أمريكية أهمها أتلانتس بالكشف عن رواسب الكاريبي والمحيط الأطلنطي.</a:t>
            </a:r>
            <a:endParaRPr lang="en-US" sz="2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Slide Number Placeholder 3"/>
          <p:cNvSpPr>
            <a:spLocks noGrp="1"/>
          </p:cNvSpPr>
          <p:nvPr>
            <p:ph type="sldNum" sz="quarter" idx="12"/>
          </p:nvPr>
        </p:nvSpPr>
        <p:spPr/>
        <p:txBody>
          <a:bodyPr/>
          <a:lstStyle/>
          <a:p>
            <a:fld id="{58C309C6-3293-46E2-9DE3-60E22E18FA26}" type="slidenum">
              <a:rPr lang="en-US" smtClean="0"/>
              <a:pPr/>
              <a:t>13</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61830" y="2967335"/>
            <a:ext cx="6420347" cy="923330"/>
          </a:xfrm>
          <a:prstGeom prst="rect">
            <a:avLst/>
          </a:prstGeom>
          <a:noFill/>
        </p:spPr>
        <p:txBody>
          <a:bodyPr wrap="none" lIns="91440" tIns="45720" rIns="91440" bIns="45720">
            <a:spAutoFit/>
          </a:bodyPr>
          <a:lstStyle/>
          <a:p>
            <a:pPr algn="ctr"/>
            <a:r>
              <a:rPr lang="ar-EG" sz="5400" b="1"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نشكركم على حسن الاستماع</a:t>
            </a:r>
            <a:endParaRPr lang="en-US" sz="5400" b="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Slide Number Placeholder 2"/>
          <p:cNvSpPr>
            <a:spLocks noGrp="1"/>
          </p:cNvSpPr>
          <p:nvPr>
            <p:ph type="sldNum" sz="quarter" idx="12"/>
          </p:nvPr>
        </p:nvSpPr>
        <p:spPr/>
        <p:txBody>
          <a:bodyPr/>
          <a:lstStyle/>
          <a:p>
            <a:fld id="{58C309C6-3293-46E2-9DE3-60E22E18FA26}" type="slidenum">
              <a:rPr lang="en-US" smtClean="0"/>
              <a:pPr/>
              <a:t>14</a:t>
            </a:fld>
            <a:endParaRPr lang="en-US"/>
          </a:p>
        </p:txBody>
      </p:sp>
      <p:sp>
        <p:nvSpPr>
          <p:cNvPr id="4" name="Footer Placeholder 3"/>
          <p:cNvSpPr>
            <a:spLocks noGrp="1"/>
          </p:cNvSpPr>
          <p:nvPr>
            <p:ph type="ftr" sz="quarter" idx="11"/>
          </p:nvPr>
        </p:nvSpPr>
        <p:spPr/>
        <p:txBody>
          <a:bodyPr/>
          <a:lstStyle/>
          <a:p>
            <a:r>
              <a:rPr lang="en-US" smtClean="0"/>
              <a:t>Prof.Azza Abdallah</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491880" y="332656"/>
            <a:ext cx="3395481" cy="923330"/>
          </a:xfrm>
          <a:prstGeom prst="rect">
            <a:avLst/>
          </a:prstGeom>
          <a:noFill/>
        </p:spPr>
        <p:txBody>
          <a:bodyPr wrap="none" lIns="91440" tIns="45720" rIns="91440" bIns="45720">
            <a:spAutoFit/>
          </a:bodyPr>
          <a:lstStyle/>
          <a:p>
            <a:pPr algn="ctr"/>
            <a:r>
              <a:rPr lang="ar-EG"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محتوى المقرر</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Rectangle 5"/>
          <p:cNvSpPr/>
          <p:nvPr/>
        </p:nvSpPr>
        <p:spPr>
          <a:xfrm>
            <a:off x="539552" y="1556792"/>
            <a:ext cx="8109912" cy="5016758"/>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buFont typeface="Wingdings" pitchFamily="2" charset="2"/>
              <a:buChar char=""/>
            </a:pPr>
            <a:r>
              <a:rPr lang="ar-EG" sz="3600" b="1" cap="none" spc="50" dirty="0" smtClean="0">
                <a:ln w="11430"/>
                <a:effectLst>
                  <a:outerShdw blurRad="76200" dist="50800" dir="5400000" algn="tl" rotWithShape="0">
                    <a:srgbClr val="000000">
                      <a:alpha val="65000"/>
                    </a:srgbClr>
                  </a:outerShdw>
                </a:effectLst>
              </a:rPr>
              <a:t>تعريف علم البحار والمحيطات وأهمية دراسته</a:t>
            </a:r>
          </a:p>
          <a:p>
            <a:pPr algn="r" rtl="1">
              <a:buFont typeface="Wingdings" pitchFamily="2" charset="2"/>
              <a:buChar char=""/>
            </a:pPr>
            <a:r>
              <a:rPr lang="ar-EG" sz="3600" b="1" spc="50" dirty="0" smtClean="0">
                <a:ln w="11430"/>
                <a:effectLst>
                  <a:outerShdw blurRad="76200" dist="50800" dir="5400000" algn="tl" rotWithShape="0">
                    <a:srgbClr val="000000">
                      <a:alpha val="65000"/>
                    </a:srgbClr>
                  </a:outerShdw>
                </a:effectLst>
              </a:rPr>
              <a:t>نشأة البحار والمحيطات</a:t>
            </a:r>
          </a:p>
          <a:p>
            <a:pPr algn="r" rtl="1">
              <a:buFont typeface="Wingdings" pitchFamily="2" charset="2"/>
              <a:buChar char=""/>
            </a:pPr>
            <a:r>
              <a:rPr lang="ar-EG" sz="3600" b="1" cap="none" spc="50" dirty="0" smtClean="0">
                <a:ln w="11430"/>
                <a:effectLst>
                  <a:outerShdw blurRad="76200" dist="50800" dir="5400000" algn="tl" rotWithShape="0">
                    <a:srgbClr val="000000">
                      <a:alpha val="65000"/>
                    </a:srgbClr>
                  </a:outerShdw>
                </a:effectLst>
              </a:rPr>
              <a:t>التغير فى مناسيب مياه البحار والمحيطات العالمية</a:t>
            </a:r>
          </a:p>
          <a:p>
            <a:pPr algn="r" rtl="1">
              <a:buFont typeface="Wingdings" pitchFamily="2" charset="2"/>
              <a:buChar char=""/>
            </a:pPr>
            <a:r>
              <a:rPr lang="ar-EG" sz="3600" b="1" spc="50" dirty="0" smtClean="0">
                <a:ln w="11430"/>
                <a:effectLst>
                  <a:outerShdw blurRad="76200" dist="50800" dir="5400000" algn="tl" rotWithShape="0">
                    <a:srgbClr val="000000">
                      <a:alpha val="65000"/>
                    </a:srgbClr>
                  </a:outerShdw>
                </a:effectLst>
              </a:rPr>
              <a:t>التوزيع الحالى لليابس والماء</a:t>
            </a:r>
          </a:p>
          <a:p>
            <a:pPr algn="r" rtl="1">
              <a:buFont typeface="Wingdings" pitchFamily="2" charset="2"/>
              <a:buChar char=""/>
            </a:pPr>
            <a:r>
              <a:rPr lang="ar-EG" sz="3600" b="1" cap="none" spc="50" dirty="0" smtClean="0">
                <a:ln w="11430"/>
                <a:effectLst>
                  <a:outerShdw blurRad="76200" dist="50800" dir="5400000" algn="tl" rotWithShape="0">
                    <a:srgbClr val="000000">
                      <a:alpha val="65000"/>
                    </a:srgbClr>
                  </a:outerShdw>
                </a:effectLst>
              </a:rPr>
              <a:t>الخصائص العامة للمحيطات</a:t>
            </a:r>
            <a:endParaRPr lang="en-US" sz="3600" b="1" cap="none" spc="50" dirty="0" smtClean="0">
              <a:ln w="11430"/>
              <a:effectLst>
                <a:outerShdw blurRad="76200" dist="50800" dir="5400000" algn="tl" rotWithShape="0">
                  <a:srgbClr val="000000">
                    <a:alpha val="65000"/>
                  </a:srgbClr>
                </a:outerShdw>
              </a:effectLst>
            </a:endParaRPr>
          </a:p>
          <a:p>
            <a:pPr algn="r" rtl="1">
              <a:buFont typeface="Wingdings" pitchFamily="2" charset="2"/>
              <a:buChar char=""/>
            </a:pPr>
            <a:r>
              <a:rPr lang="ar-EG" sz="3600" b="1" spc="50" dirty="0" smtClean="0">
                <a:ln w="11430"/>
                <a:effectLst>
                  <a:outerShdw blurRad="76200" dist="50800" dir="5400000" algn="tl" rotWithShape="0">
                    <a:srgbClr val="000000">
                      <a:alpha val="65000"/>
                    </a:srgbClr>
                  </a:outerShdw>
                </a:effectLst>
              </a:rPr>
              <a:t>تضاريس الرف القارى</a:t>
            </a:r>
          </a:p>
          <a:p>
            <a:pPr algn="r" rtl="1">
              <a:buFont typeface="Wingdings" pitchFamily="2" charset="2"/>
              <a:buChar char=""/>
            </a:pPr>
            <a:r>
              <a:rPr lang="ar-EG" sz="3600" b="1" cap="none" spc="50" dirty="0" smtClean="0">
                <a:ln w="11430"/>
                <a:effectLst>
                  <a:outerShdw blurRad="76200" dist="50800" dir="5400000" algn="tl" rotWithShape="0">
                    <a:srgbClr val="000000">
                      <a:alpha val="65000"/>
                    </a:srgbClr>
                  </a:outerShdw>
                </a:effectLst>
              </a:rPr>
              <a:t>تضاريس قاع المحيط العميق</a:t>
            </a:r>
          </a:p>
          <a:p>
            <a:pPr algn="r" rtl="1">
              <a:buFont typeface="Wingdings" pitchFamily="2" charset="2"/>
              <a:buChar char=""/>
            </a:pPr>
            <a:r>
              <a:rPr lang="ar-EG" sz="3600" b="1" spc="50" dirty="0" smtClean="0">
                <a:ln w="11430"/>
                <a:effectLst>
                  <a:outerShdw blurRad="76200" dist="50800" dir="5400000" algn="tl" rotWithShape="0">
                    <a:srgbClr val="000000">
                      <a:alpha val="65000"/>
                    </a:srgbClr>
                  </a:outerShdw>
                </a:effectLst>
              </a:rPr>
              <a:t>تصنيف السواحل</a:t>
            </a:r>
            <a:endParaRPr lang="ar-EG" sz="3600" b="1" cap="none" spc="50" dirty="0" smtClean="0">
              <a:ln w="11430"/>
              <a:effectLst>
                <a:outerShdw blurRad="76200" dist="50800" dir="5400000" algn="tl" rotWithShape="0">
                  <a:srgbClr val="000000">
                    <a:alpha val="65000"/>
                  </a:srgbClr>
                </a:outerShdw>
              </a:effectLst>
            </a:endParaRPr>
          </a:p>
          <a:p>
            <a:pPr algn="r" rtl="1">
              <a:buFont typeface="Wingdings" pitchFamily="2" charset="2"/>
              <a:buChar char=""/>
            </a:pPr>
            <a:endParaRPr lang="ar-EG" sz="3200" b="1" cap="none" spc="50" dirty="0" smtClean="0">
              <a:ln w="11430"/>
              <a:effectLst>
                <a:outerShdw blurRad="76200" dist="50800" dir="5400000" algn="tl" rotWithShape="0">
                  <a:srgbClr val="000000">
                    <a:alpha val="65000"/>
                  </a:srgbClr>
                </a:outerShdw>
              </a:effectLst>
            </a:endParaRPr>
          </a:p>
        </p:txBody>
      </p:sp>
      <p:sp>
        <p:nvSpPr>
          <p:cNvPr id="4" name="Slide Number Placeholder 3"/>
          <p:cNvSpPr>
            <a:spLocks noGrp="1"/>
          </p:cNvSpPr>
          <p:nvPr>
            <p:ph type="sldNum" sz="quarter" idx="12"/>
          </p:nvPr>
        </p:nvSpPr>
        <p:spPr/>
        <p:txBody>
          <a:bodyPr/>
          <a:lstStyle/>
          <a:p>
            <a:fld id="{58C309C6-3293-46E2-9DE3-60E22E18FA26}" type="slidenum">
              <a:rPr lang="en-US" smtClean="0"/>
              <a:pPr/>
              <a:t>2</a:t>
            </a:fld>
            <a:endParaRPr lang="en-US"/>
          </a:p>
        </p:txBody>
      </p:sp>
      <p:sp>
        <p:nvSpPr>
          <p:cNvPr id="7" name="Footer Placeholder 6"/>
          <p:cNvSpPr>
            <a:spLocks noGrp="1"/>
          </p:cNvSpPr>
          <p:nvPr>
            <p:ph type="ftr" sz="quarter" idx="11"/>
          </p:nvPr>
        </p:nvSpPr>
        <p:spPr/>
        <p:txBody>
          <a:bodyPr/>
          <a:lstStyle/>
          <a:p>
            <a:r>
              <a:rPr lang="en-US" smtClean="0"/>
              <a:t>Prof.Azza Abdallah</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467544" y="1056412"/>
            <a:ext cx="8244408" cy="58015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228600" algn="l"/>
              </a:tabLst>
            </a:pP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228600" algn="l"/>
              </a:tabLst>
            </a:pPr>
            <a:r>
              <a:rPr kumimoji="0" lang="ar-EG" sz="2400" b="1" i="0" u="none" strike="noStrike" cap="none" normalizeH="0" baseline="0" dirty="0" smtClean="0">
                <a:ln>
                  <a:noFill/>
                </a:ln>
                <a:solidFill>
                  <a:schemeClr val="tx1"/>
                </a:solidFill>
                <a:effectLst/>
                <a:latin typeface="Monotype Koufi"/>
                <a:ea typeface="Times New Roman" pitchFamily="18" charset="0"/>
                <a:cs typeface="Arial" pitchFamily="34" charset="0"/>
              </a:rPr>
              <a:t>أولا: المراجع العربية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228600" algn="l"/>
              </a:tabLst>
            </a:pPr>
            <a:r>
              <a:rPr kumimoji="0" lang="ar-EG"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أنور عبد العليم،(1964 ): البحار المحيطات، الإسكندرية.</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228600" algn="l"/>
              </a:tabLst>
            </a:pPr>
            <a:r>
              <a:rPr kumimoji="0" lang="ar-EG"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جودة حسنين جودة،(1980 ): معالم سطح الأرض، بيروت.</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228600" algn="l"/>
              </a:tabLst>
            </a:pPr>
            <a:r>
              <a:rPr kumimoji="0" lang="ar-EG"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جودة حسنين جودة،(1987 ): جغرافيا البحار والمحيطات، الإسكندرية.</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228600" algn="l"/>
              </a:tabLst>
            </a:pPr>
            <a:r>
              <a:rPr kumimoji="0" lang="ar-EG"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حسن سيد أبو العينين،(1979 ): جغرافيا البحار والمحيطات، بيروت.</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228600" algn="l"/>
              </a:tabLst>
            </a:pPr>
            <a:r>
              <a:rPr kumimoji="0" lang="ar-EG"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حسن سيد أبو العنين،(1981 ): أصول الجيومورفولوجيا، الإسكندرية.</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228600" algn="l"/>
              </a:tabLst>
            </a:pPr>
            <a:r>
              <a:rPr kumimoji="0" lang="ar-EG"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شريف محمد شريف،(1964 ): جغرافيا البحار والمحيطات، القاهرة.</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228600" algn="l"/>
              </a:tabLst>
            </a:pPr>
            <a:r>
              <a:rPr kumimoji="0" lang="ar-EG"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محمد صبري محسوب، (1983 ): الظاهرات الجيومورفولوجية الرئيسية: دراسة تحليلية بالأشكال والرسوم التوضيحية، القاهرة.</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228600" algn="l"/>
              </a:tabLst>
            </a:pPr>
            <a:r>
              <a:rPr kumimoji="0" lang="ar-EG"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محمد صبري محسوب،(1991 ): جيومورفولوجية السواحل، القاهرة.</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228600" algn="l"/>
              </a:tabLst>
            </a:pPr>
            <a:r>
              <a:rPr kumimoji="0" lang="ar-EG"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محمد صبري محسوب،(1994 ): سواحل مصر: بحوث في الجيومورفولوجيا، القاهرة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228600" algn="l"/>
              </a:tabLst>
            </a:pPr>
            <a:r>
              <a:rPr kumimoji="0" lang="ar-EG"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محمد صبري محسوب،( 2001 ): جيومورفولوجية الأشكال الأرضية،القاهرة.</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228600" algn="l"/>
              </a:tabLst>
            </a:pPr>
            <a:r>
              <a:rPr kumimoji="0" lang="ar-EG"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محمد صبري محسوب،( </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2002</a:t>
            </a:r>
            <a:r>
              <a:rPr kumimoji="0" lang="ar-EG"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موضوعات فى جغرافية البحار والمحيطات ،القاهرة.</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3347864" y="332656"/>
            <a:ext cx="2611613" cy="923330"/>
          </a:xfrm>
          <a:prstGeom prst="rect">
            <a:avLst/>
          </a:prstGeom>
        </p:spPr>
        <p:style>
          <a:lnRef idx="2">
            <a:schemeClr val="accent1"/>
          </a:lnRef>
          <a:fillRef idx="1">
            <a:schemeClr val="lt1"/>
          </a:fillRef>
          <a:effectRef idx="0">
            <a:schemeClr val="accent1"/>
          </a:effectRef>
          <a:fontRef idx="minor">
            <a:schemeClr val="dk1"/>
          </a:fontRef>
        </p:style>
        <p:txBody>
          <a:bodyPr wrap="none" lIns="91440" tIns="45720" rIns="91440" bIns="45720">
            <a:spAutoFit/>
          </a:bodyPr>
          <a:lstStyle/>
          <a:p>
            <a:pPr algn="ctr"/>
            <a:r>
              <a:rPr kumimoji="0" lang="ar-EG" sz="54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PT Bold Heading"/>
                <a:ea typeface="Times New Roman" pitchFamily="18" charset="0"/>
                <a:cs typeface="Arial" pitchFamily="34" charset="0"/>
              </a:rPr>
              <a:t>المراجـــــع</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5" name="Slide Number Placeholder 4"/>
          <p:cNvSpPr>
            <a:spLocks noGrp="1"/>
          </p:cNvSpPr>
          <p:nvPr>
            <p:ph type="sldNum" sz="quarter" idx="12"/>
          </p:nvPr>
        </p:nvSpPr>
        <p:spPr/>
        <p:txBody>
          <a:bodyPr/>
          <a:lstStyle/>
          <a:p>
            <a:fld id="{58C309C6-3293-46E2-9DE3-60E22E18FA26}" type="slidenum">
              <a:rPr lang="en-US" smtClean="0"/>
              <a:pPr/>
              <a:t>3</a:t>
            </a:fld>
            <a:endParaRPr lang="en-US"/>
          </a:p>
        </p:txBody>
      </p:sp>
      <p:sp>
        <p:nvSpPr>
          <p:cNvPr id="6" name="Footer Placeholder 5"/>
          <p:cNvSpPr>
            <a:spLocks noGrp="1"/>
          </p:cNvSpPr>
          <p:nvPr>
            <p:ph type="ftr" sz="quarter" idx="11"/>
          </p:nvPr>
        </p:nvSpPr>
        <p:spPr/>
        <p:txBody>
          <a:bodyPr/>
          <a:lstStyle/>
          <a:p>
            <a:r>
              <a:rPr lang="en-US" smtClean="0"/>
              <a:t>Prof.Azza Abdallah</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467544" y="1557369"/>
            <a:ext cx="8208912" cy="440120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Char char="•"/>
              <a:tabLst>
                <a:tab pos="228600" algn="l"/>
              </a:tabLst>
            </a:pPr>
            <a:r>
              <a:rPr kumimoji="0" lang="en-US" sz="200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Bascom</a:t>
            </a:r>
            <a:r>
              <a:rPr kumimoji="0" lang="en-US" sz="20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w ., </a:t>
            </a:r>
            <a:r>
              <a:rPr kumimoji="0" lang="ar-EG" sz="20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n-US" sz="20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1969 ):Ocean waves, Scientific American</a:t>
            </a:r>
            <a:endParaRPr kumimoji="0" lang="en-US" sz="200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228600" algn="l"/>
              </a:tabLst>
            </a:pPr>
            <a:r>
              <a:rPr kumimoji="0" lang="en-US" sz="20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Davies, J.L., (1980): Geographical Variations in coastal Development, London.</a:t>
            </a:r>
            <a:endParaRPr kumimoji="0" lang="en-US" sz="200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228600" algn="l"/>
              </a:tabLst>
            </a:pPr>
            <a:r>
              <a:rPr kumimoji="0" lang="en-US" sz="200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Defant</a:t>
            </a:r>
            <a:r>
              <a:rPr kumimoji="0" lang="en-US" sz="20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 (1961): physical Oceanography New York.</a:t>
            </a:r>
            <a:endParaRPr kumimoji="0" lang="en-US" sz="200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228600" algn="l"/>
              </a:tabLst>
            </a:pPr>
            <a:r>
              <a:rPr kumimoji="0" lang="en-US" sz="20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Gill, E.D., (1972): Ramparts on shore platforms, pacific Geology, 4,121-133.</a:t>
            </a:r>
            <a:endParaRPr kumimoji="0" lang="en-US" sz="200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228600" algn="l"/>
              </a:tabLst>
            </a:pPr>
            <a:r>
              <a:rPr kumimoji="0" lang="en-US" sz="200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Godfrey,J</a:t>
            </a:r>
            <a:r>
              <a:rPr kumimoji="0" lang="en-US" sz="20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Stuart (2003): </a:t>
            </a:r>
            <a:r>
              <a:rPr kumimoji="0" lang="en-US" sz="2000" i="0" u="none" strike="noStrike" cap="none" normalizeH="0" baseline="0" dirty="0" smtClean="0">
                <a:ln>
                  <a:noFill/>
                </a:ln>
                <a:solidFill>
                  <a:schemeClr val="tx1"/>
                </a:solidFill>
                <a:effectLst/>
                <a:latin typeface="Arial" pitchFamily="34" charset="0"/>
                <a:ea typeface="Times New Roman" pitchFamily="18" charset="0"/>
                <a:cs typeface="Arial" pitchFamily="34" charset="0"/>
                <a:hlinkClick r:id="rId2"/>
              </a:rPr>
              <a:t>Regional Oceanography: an Introduction</a:t>
            </a:r>
            <a:r>
              <a:rPr kumimoji="0" lang="ar-EG" sz="20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2</a:t>
            </a:r>
            <a:r>
              <a:rPr kumimoji="0" lang="en-US" sz="20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ed. Delhi: </a:t>
            </a:r>
            <a:r>
              <a:rPr kumimoji="0" lang="en-US" sz="200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Daya</a:t>
            </a:r>
            <a:r>
              <a:rPr kumimoji="0" lang="en-US" sz="20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Publishing House.</a:t>
            </a:r>
            <a:endParaRPr kumimoji="0" lang="en-US" sz="200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228600" algn="l"/>
              </a:tabLst>
            </a:pPr>
            <a:r>
              <a:rPr kumimoji="0" lang="en-US" sz="200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Guilcher</a:t>
            </a:r>
            <a:r>
              <a:rPr kumimoji="0" lang="en-US" sz="20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 (958): Coastal and submarine Morphology, London.</a:t>
            </a:r>
            <a:endParaRPr kumimoji="0" lang="en-US" sz="200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228600" algn="l"/>
              </a:tabLst>
            </a:pPr>
            <a:r>
              <a:rPr kumimoji="0" lang="en-US" sz="20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Higgins, G.G., (1980): Nips, Notches and the solutions of coastal Limestone, Estuarine Marine science, 10, 15-30.</a:t>
            </a:r>
            <a:endParaRPr kumimoji="0" lang="en-US" sz="200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228600" algn="l"/>
              </a:tabLst>
            </a:pPr>
            <a:r>
              <a:rPr kumimoji="0" lang="en-US" sz="20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Hill, E.S., (1949): Shore platforms, Geological Mag. 86, 137-51.</a:t>
            </a:r>
            <a:endParaRPr kumimoji="0" lang="en-US" sz="200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228600" algn="l"/>
              </a:tabLst>
            </a:pPr>
            <a:r>
              <a:rPr kumimoji="0" lang="en-US" sz="20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King, C.A.M., (1974): Introduction to Marine Geology and Geomorphology, London</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2698267" y="404664"/>
            <a:ext cx="3506088" cy="646331"/>
          </a:xfrm>
          <a:prstGeom prst="rect">
            <a:avLst/>
          </a:prstGeom>
        </p:spPr>
        <p:txBody>
          <a:bodyPr wrap="none">
            <a:spAutoFit/>
          </a:bodyPr>
          <a:lstStyle/>
          <a:p>
            <a:pPr lvl="0" algn="justLow" rtl="1" fontAlgn="base">
              <a:spcBef>
                <a:spcPct val="0"/>
              </a:spcBef>
              <a:spcAft>
                <a:spcPct val="0"/>
              </a:spcAft>
              <a:tabLst>
                <a:tab pos="228600" algn="l"/>
              </a:tabLst>
            </a:pPr>
            <a:r>
              <a:rPr kumimoji="0" lang="ar-EG" sz="3600" b="1" i="0" u="none" strike="noStrike" cap="none" normalizeH="0" baseline="0" dirty="0" smtClean="0">
                <a:ln>
                  <a:noFill/>
                </a:ln>
                <a:solidFill>
                  <a:schemeClr val="tx1"/>
                </a:solidFill>
                <a:effectLst/>
                <a:latin typeface="Arial" pitchFamily="34" charset="0"/>
                <a:ea typeface="Times New Roman" pitchFamily="18" charset="0"/>
                <a:cs typeface="Monotype Koufi" charset="-78"/>
              </a:rPr>
              <a:t>ثانيا:المراجع الأجنبية:</a:t>
            </a:r>
            <a:endParaRPr kumimoji="0" lang="en-US" sz="3600" b="1" i="0" u="none" strike="noStrike" cap="none" normalizeH="0" baseline="0" dirty="0" smtClean="0">
              <a:ln>
                <a:noFill/>
              </a:ln>
              <a:solidFill>
                <a:schemeClr val="tx1"/>
              </a:solidFill>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58C309C6-3293-46E2-9DE3-60E22E18FA26}"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04664"/>
            <a:ext cx="8280920" cy="590931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algn="justLow" eaLnBrk="0" fontAlgn="base" hangingPunct="0">
              <a:spcBef>
                <a:spcPct val="0"/>
              </a:spcBef>
              <a:spcAft>
                <a:spcPct val="0"/>
              </a:spcAft>
              <a:buFontTx/>
              <a:buChar char="•"/>
              <a:tabLst>
                <a:tab pos="228600" algn="l"/>
              </a:tabLst>
            </a:pPr>
            <a:r>
              <a:rPr kumimoji="0" lang="en-US" b="1" i="0" u="none" strike="noStrike" cap="none" normalizeH="0" baseline="0" dirty="0" smtClean="0">
                <a:ln>
                  <a:noFill/>
                </a:ln>
                <a:effectLst/>
                <a:latin typeface="Arial" pitchFamily="34" charset="0"/>
                <a:ea typeface="Times New Roman" pitchFamily="18" charset="0"/>
                <a:cs typeface="Arial" pitchFamily="34" charset="0"/>
              </a:rPr>
              <a:t>Miller, R.C., (1976): The Sea, New York.</a:t>
            </a:r>
            <a:endParaRPr kumimoji="0" lang="en-US" b="1" i="0" u="none" strike="noStrike" cap="none" normalizeH="0" baseline="0" dirty="0" smtClean="0">
              <a:ln>
                <a:noFill/>
              </a:ln>
              <a:effectLst/>
              <a:latin typeface="Arial" pitchFamily="34" charset="0"/>
              <a:cs typeface="Arial" pitchFamily="34" charset="0"/>
            </a:endParaRPr>
          </a:p>
          <a:p>
            <a:pPr lvl="0" algn="justLow" eaLnBrk="0" fontAlgn="base" hangingPunct="0">
              <a:spcBef>
                <a:spcPct val="0"/>
              </a:spcBef>
              <a:spcAft>
                <a:spcPct val="0"/>
              </a:spcAft>
              <a:buFontTx/>
              <a:buChar char="•"/>
              <a:tabLst>
                <a:tab pos="228600" algn="l"/>
              </a:tabLst>
            </a:pPr>
            <a:r>
              <a:rPr kumimoji="0" lang="en-US" b="1" i="0" u="none" strike="noStrike" cap="none" normalizeH="0" baseline="0" dirty="0" smtClean="0">
                <a:ln>
                  <a:noFill/>
                </a:ln>
                <a:effectLst/>
                <a:latin typeface="Arial" pitchFamily="34" charset="0"/>
                <a:ea typeface="Times New Roman" pitchFamily="18" charset="0"/>
                <a:cs typeface="Arial" pitchFamily="34" charset="0"/>
              </a:rPr>
              <a:t>Matthias </a:t>
            </a:r>
            <a:r>
              <a:rPr kumimoji="0" lang="en-US" b="1" i="0" u="none" strike="noStrike" cap="none" normalizeH="0" baseline="0" dirty="0" err="1" smtClean="0">
                <a:ln>
                  <a:noFill/>
                </a:ln>
                <a:effectLst/>
                <a:latin typeface="Arial" pitchFamily="34" charset="0"/>
                <a:ea typeface="Times New Roman" pitchFamily="18" charset="0"/>
                <a:cs typeface="Arial" pitchFamily="34" charset="0"/>
              </a:rPr>
              <a:t>Tomczak</a:t>
            </a:r>
            <a:r>
              <a:rPr kumimoji="0" lang="en-US" b="1" i="0" u="none" strike="noStrike" cap="none" normalizeH="0" baseline="0" dirty="0" smtClean="0">
                <a:ln>
                  <a:noFill/>
                </a:ln>
                <a:effectLst/>
                <a:latin typeface="Arial" pitchFamily="34" charset="0"/>
                <a:ea typeface="Times New Roman" pitchFamily="18" charset="0"/>
                <a:cs typeface="Arial" pitchFamily="34" charset="0"/>
              </a:rPr>
              <a:t> and J. Stuart Godfrey. (2003): Regional Oceanography: an Introduction. </a:t>
            </a:r>
            <a:r>
              <a:rPr kumimoji="0" lang="en-US" b="1" i="0" u="none" strike="noStrike" cap="none" normalizeH="0" baseline="0" dirty="0" err="1" smtClean="0">
                <a:ln>
                  <a:noFill/>
                </a:ln>
                <a:effectLst/>
                <a:latin typeface="Arial" pitchFamily="34" charset="0"/>
                <a:ea typeface="Times New Roman" pitchFamily="18" charset="0"/>
                <a:cs typeface="Arial" pitchFamily="34" charset="0"/>
              </a:rPr>
              <a:t>Newyork</a:t>
            </a:r>
            <a:r>
              <a:rPr kumimoji="0" lang="en-US" b="1" i="0" u="none" strike="noStrike" cap="none" normalizeH="0" baseline="0" dirty="0" smtClean="0">
                <a:ln>
                  <a:noFill/>
                </a:ln>
                <a:effectLst/>
                <a:latin typeface="Arial" pitchFamily="34" charset="0"/>
                <a:ea typeface="Times New Roman" pitchFamily="18" charset="0"/>
                <a:cs typeface="Arial" pitchFamily="34" charset="0"/>
              </a:rPr>
              <a:t>.</a:t>
            </a:r>
            <a:endParaRPr kumimoji="0" lang="en-US" b="1" i="0" u="none" strike="noStrike" cap="none" normalizeH="0" baseline="0" dirty="0" smtClean="0">
              <a:ln>
                <a:noFill/>
              </a:ln>
              <a:effectLst/>
              <a:latin typeface="Arial" pitchFamily="34" charset="0"/>
              <a:cs typeface="Arial" pitchFamily="34" charset="0"/>
            </a:endParaRPr>
          </a:p>
          <a:p>
            <a:pPr lvl="0" algn="justLow" eaLnBrk="0" fontAlgn="base" hangingPunct="0">
              <a:spcBef>
                <a:spcPct val="0"/>
              </a:spcBef>
              <a:spcAft>
                <a:spcPct val="0"/>
              </a:spcAft>
              <a:buFontTx/>
              <a:buChar char="•"/>
              <a:tabLst>
                <a:tab pos="228600" algn="l"/>
              </a:tabLst>
            </a:pPr>
            <a:r>
              <a:rPr kumimoji="0" lang="en-US" b="1" i="0" u="none" strike="noStrike" cap="none" normalizeH="0" baseline="0" dirty="0" err="1" smtClean="0">
                <a:ln>
                  <a:noFill/>
                </a:ln>
                <a:effectLst/>
                <a:latin typeface="Arial" pitchFamily="34" charset="0"/>
                <a:ea typeface="Times New Roman" pitchFamily="18" charset="0"/>
                <a:cs typeface="Arial" pitchFamily="34" charset="0"/>
              </a:rPr>
              <a:t>Qadri</a:t>
            </a:r>
            <a:r>
              <a:rPr kumimoji="0" lang="en-US" b="1" i="0" u="none" strike="noStrike" cap="none" normalizeH="0" baseline="0" dirty="0" smtClean="0">
                <a:ln>
                  <a:noFill/>
                </a:ln>
                <a:effectLst/>
                <a:latin typeface="Arial" pitchFamily="34" charset="0"/>
                <a:ea typeface="Times New Roman" pitchFamily="18" charset="0"/>
                <a:cs typeface="Arial" pitchFamily="34" charset="0"/>
              </a:rPr>
              <a:t>, </a:t>
            </a:r>
            <a:r>
              <a:rPr kumimoji="0" lang="en-US" b="1" i="0" u="none" strike="noStrike" cap="none" normalizeH="0" baseline="0" dirty="0" err="1" smtClean="0">
                <a:ln>
                  <a:noFill/>
                </a:ln>
                <a:effectLst/>
                <a:latin typeface="Arial" pitchFamily="34" charset="0"/>
                <a:ea typeface="Times New Roman" pitchFamily="18" charset="0"/>
                <a:cs typeface="Arial" pitchFamily="34" charset="0"/>
              </a:rPr>
              <a:t>Syed</a:t>
            </a:r>
            <a:r>
              <a:rPr kumimoji="0" lang="en-US" b="1" i="0" u="none" strike="noStrike" cap="none" normalizeH="0" baseline="0" dirty="0" smtClean="0">
                <a:ln>
                  <a:noFill/>
                </a:ln>
                <a:effectLst/>
                <a:latin typeface="Arial" pitchFamily="34" charset="0"/>
                <a:ea typeface="Times New Roman" pitchFamily="18" charset="0"/>
                <a:cs typeface="Arial" pitchFamily="34" charset="0"/>
              </a:rPr>
              <a:t> (2003). </a:t>
            </a:r>
            <a:r>
              <a:rPr kumimoji="0" lang="en-US" b="1" i="0" u="none" strike="noStrike" cap="none" normalizeH="0" baseline="0" dirty="0" smtClean="0">
                <a:ln>
                  <a:noFill/>
                </a:ln>
                <a:effectLst/>
                <a:latin typeface="Arial" pitchFamily="34" charset="0"/>
                <a:ea typeface="Times New Roman" pitchFamily="18" charset="0"/>
                <a:cs typeface="Arial" pitchFamily="34" charset="0"/>
                <a:hlinkClick r:id="rId2"/>
              </a:rPr>
              <a:t>"Volume of Earth's Oceans"</a:t>
            </a:r>
            <a:r>
              <a:rPr kumimoji="0" lang="en-US" b="1" i="0" u="none" strike="noStrike" cap="none" normalizeH="0" baseline="0" dirty="0" smtClean="0">
                <a:ln>
                  <a:noFill/>
                </a:ln>
                <a:effectLst/>
                <a:latin typeface="Arial" pitchFamily="34" charset="0"/>
                <a:ea typeface="Times New Roman" pitchFamily="18" charset="0"/>
                <a:cs typeface="Arial" pitchFamily="34" charset="0"/>
              </a:rPr>
              <a:t>. The Physics </a:t>
            </a:r>
            <a:r>
              <a:rPr kumimoji="0" lang="en-US" b="1" i="0" u="none" strike="noStrike" cap="none" normalizeH="0" baseline="0" dirty="0" err="1" smtClean="0">
                <a:ln>
                  <a:noFill/>
                </a:ln>
                <a:effectLst/>
                <a:latin typeface="Arial" pitchFamily="34" charset="0"/>
                <a:ea typeface="Times New Roman" pitchFamily="18" charset="0"/>
                <a:cs typeface="Arial" pitchFamily="34" charset="0"/>
              </a:rPr>
              <a:t>Factbook</a:t>
            </a:r>
            <a:r>
              <a:rPr kumimoji="0" lang="en-US" b="1" i="0" u="none" strike="noStrike" cap="none" normalizeH="0" baseline="0" dirty="0" smtClean="0">
                <a:ln>
                  <a:noFill/>
                </a:ln>
                <a:effectLst/>
                <a:latin typeface="Arial" pitchFamily="34" charset="0"/>
                <a:ea typeface="Times New Roman" pitchFamily="18" charset="0"/>
                <a:cs typeface="Arial" pitchFamily="34" charset="0"/>
              </a:rPr>
              <a:t>.</a:t>
            </a:r>
            <a:endParaRPr kumimoji="0" lang="en-US" b="1" i="0" u="none" strike="noStrike" cap="none" normalizeH="0" baseline="0" dirty="0" smtClean="0">
              <a:ln>
                <a:noFill/>
              </a:ln>
              <a:effectLst/>
              <a:latin typeface="Arial" pitchFamily="34" charset="0"/>
              <a:cs typeface="Arial" pitchFamily="34" charset="0"/>
            </a:endParaRPr>
          </a:p>
          <a:p>
            <a:pPr lvl="0" algn="justLow" eaLnBrk="0" fontAlgn="base" hangingPunct="0">
              <a:spcBef>
                <a:spcPct val="0"/>
              </a:spcBef>
              <a:spcAft>
                <a:spcPct val="0"/>
              </a:spcAft>
              <a:buFontTx/>
              <a:buChar char="•"/>
              <a:tabLst>
                <a:tab pos="228600" algn="l"/>
              </a:tabLst>
            </a:pPr>
            <a:r>
              <a:rPr kumimoji="0" lang="en-US" b="1" i="0" u="none" strike="noStrike" cap="none" normalizeH="0" baseline="0" dirty="0" smtClean="0">
                <a:ln>
                  <a:noFill/>
                </a:ln>
                <a:effectLst/>
                <a:latin typeface="Arial" pitchFamily="34" charset="0"/>
                <a:ea typeface="Times New Roman" pitchFamily="18" charset="0"/>
                <a:cs typeface="Arial" pitchFamily="34" charset="0"/>
              </a:rPr>
              <a:t>"</a:t>
            </a:r>
            <a:r>
              <a:rPr kumimoji="0" lang="en-US" b="1" i="0" u="none" strike="noStrike" cap="none" normalizeH="0" baseline="0" dirty="0" smtClean="0">
                <a:ln>
                  <a:noFill/>
                </a:ln>
                <a:effectLst/>
                <a:latin typeface="Arial" pitchFamily="34" charset="0"/>
                <a:ea typeface="Times New Roman" pitchFamily="18" charset="0"/>
                <a:cs typeface="Arial" pitchFamily="34" charset="0"/>
                <a:hlinkClick r:id="rId3"/>
              </a:rPr>
              <a:t>Ocean</a:t>
            </a:r>
            <a:r>
              <a:rPr kumimoji="0" lang="en-US" b="1" i="0" u="none" strike="noStrike" cap="none" normalizeH="0" baseline="0" dirty="0" smtClean="0">
                <a:ln>
                  <a:noFill/>
                </a:ln>
                <a:effectLst/>
                <a:latin typeface="Arial" pitchFamily="34" charset="0"/>
                <a:ea typeface="Times New Roman" pitchFamily="18" charset="0"/>
                <a:cs typeface="Arial" pitchFamily="34" charset="0"/>
              </a:rPr>
              <a:t>". The Columbia Encyclopedia. 2002. New York: Columbia University Press.</a:t>
            </a:r>
            <a:endParaRPr kumimoji="0" lang="en-US" b="1" i="0" u="none" strike="noStrike" cap="none" normalizeH="0" baseline="0" dirty="0" smtClean="0">
              <a:ln>
                <a:noFill/>
              </a:ln>
              <a:effectLst/>
              <a:latin typeface="Arial" pitchFamily="34" charset="0"/>
              <a:cs typeface="Arial" pitchFamily="34" charset="0"/>
            </a:endParaRPr>
          </a:p>
          <a:p>
            <a:pPr lvl="0" algn="justLow" eaLnBrk="0" fontAlgn="base" hangingPunct="0">
              <a:spcBef>
                <a:spcPct val="0"/>
              </a:spcBef>
              <a:spcAft>
                <a:spcPct val="0"/>
              </a:spcAft>
              <a:buFontTx/>
              <a:buChar char="•"/>
              <a:tabLst>
                <a:tab pos="228600" algn="l"/>
              </a:tabLst>
            </a:pPr>
            <a:r>
              <a:rPr kumimoji="0" lang="en-US" b="1" i="0" u="none" strike="noStrike" cap="none" normalizeH="0" baseline="0" dirty="0" smtClean="0">
                <a:ln>
                  <a:noFill/>
                </a:ln>
                <a:effectLst/>
                <a:latin typeface="Arial" pitchFamily="34" charset="0"/>
                <a:ea typeface="Times New Roman" pitchFamily="18" charset="0"/>
                <a:cs typeface="Arial" pitchFamily="34" charset="0"/>
              </a:rPr>
              <a:t>Sharma, R. C., (1970( :   Oceanography for Geographers, 2ed. Allah  Abad.</a:t>
            </a:r>
            <a:endParaRPr kumimoji="0" lang="en-US" b="1" i="0" u="none" strike="noStrike" cap="none" normalizeH="0" baseline="0" dirty="0" smtClean="0">
              <a:ln>
                <a:noFill/>
              </a:ln>
              <a:effectLst/>
              <a:latin typeface="Arial" pitchFamily="34" charset="0"/>
              <a:cs typeface="Arial" pitchFamily="34" charset="0"/>
            </a:endParaRPr>
          </a:p>
          <a:p>
            <a:pPr lvl="0" algn="justLow" eaLnBrk="0" fontAlgn="base" hangingPunct="0">
              <a:spcBef>
                <a:spcPct val="0"/>
              </a:spcBef>
              <a:spcAft>
                <a:spcPct val="0"/>
              </a:spcAft>
              <a:buFontTx/>
              <a:buChar char="•"/>
              <a:tabLst>
                <a:tab pos="228600" algn="l"/>
              </a:tabLst>
            </a:pPr>
            <a:r>
              <a:rPr kumimoji="0" lang="en-US" b="1" i="0" u="none" strike="noStrike" cap="none" normalizeH="0" baseline="0" dirty="0" smtClean="0">
                <a:ln>
                  <a:noFill/>
                </a:ln>
                <a:effectLst/>
                <a:latin typeface="Arial" pitchFamily="34" charset="0"/>
                <a:ea typeface="Times New Roman" pitchFamily="18" charset="0"/>
                <a:cs typeface="Arial" pitchFamily="34" charset="0"/>
              </a:rPr>
              <a:t>Steers, J.A., (1953): The Sea Coast, London.</a:t>
            </a:r>
            <a:endParaRPr kumimoji="0" lang="en-US" b="1" i="0" u="none" strike="noStrike" cap="none" normalizeH="0" baseline="0" dirty="0" smtClean="0">
              <a:ln>
                <a:noFill/>
              </a:ln>
              <a:effectLst/>
              <a:latin typeface="Arial" pitchFamily="34" charset="0"/>
              <a:cs typeface="Arial" pitchFamily="34" charset="0"/>
            </a:endParaRPr>
          </a:p>
          <a:p>
            <a:pPr lvl="0" algn="justLow" eaLnBrk="0" fontAlgn="base" hangingPunct="0">
              <a:spcBef>
                <a:spcPct val="0"/>
              </a:spcBef>
              <a:spcAft>
                <a:spcPct val="0"/>
              </a:spcAft>
              <a:buFontTx/>
              <a:buChar char="•"/>
              <a:tabLst>
                <a:tab pos="228600" algn="l"/>
              </a:tabLst>
            </a:pPr>
            <a:r>
              <a:rPr kumimoji="0" lang="en-US" b="1" i="0" u="none" strike="noStrike" cap="none" normalizeH="0" baseline="0" dirty="0" smtClean="0">
                <a:ln>
                  <a:noFill/>
                </a:ln>
                <a:effectLst/>
                <a:latin typeface="Arial" pitchFamily="34" charset="0"/>
                <a:ea typeface="Times New Roman" pitchFamily="18" charset="0"/>
                <a:cs typeface="Arial" pitchFamily="34" charset="0"/>
              </a:rPr>
              <a:t>Steers, J.A., (1969): physical Geography, Third Edit New Delhi.</a:t>
            </a:r>
            <a:endParaRPr kumimoji="0" lang="en-US" b="1" i="0" u="none" strike="noStrike" cap="none" normalizeH="0" baseline="0" dirty="0" smtClean="0">
              <a:ln>
                <a:noFill/>
              </a:ln>
              <a:effectLst/>
              <a:latin typeface="Arial" pitchFamily="34" charset="0"/>
              <a:cs typeface="Arial" pitchFamily="34" charset="0"/>
            </a:endParaRPr>
          </a:p>
          <a:p>
            <a:pPr lvl="0" algn="justLow" eaLnBrk="0" fontAlgn="base" hangingPunct="0">
              <a:spcBef>
                <a:spcPct val="0"/>
              </a:spcBef>
              <a:spcAft>
                <a:spcPct val="0"/>
              </a:spcAft>
              <a:buFontTx/>
              <a:buChar char="•"/>
              <a:tabLst>
                <a:tab pos="228600" algn="l"/>
              </a:tabLst>
            </a:pPr>
            <a:r>
              <a:rPr kumimoji="0" lang="en-US" b="1" i="0" u="none" strike="noStrike" cap="none" normalizeH="0" baseline="0" dirty="0" smtClean="0">
                <a:ln>
                  <a:noFill/>
                </a:ln>
                <a:effectLst/>
                <a:latin typeface="Arial" pitchFamily="34" charset="0"/>
                <a:ea typeface="Times New Roman" pitchFamily="18" charset="0"/>
                <a:cs typeface="Arial" pitchFamily="34" charset="0"/>
              </a:rPr>
              <a:t>Spalding, Mark, </a:t>
            </a:r>
            <a:r>
              <a:rPr kumimoji="0" lang="en-US" b="1" i="0" u="none" strike="noStrike" cap="none" normalizeH="0" baseline="0" dirty="0" err="1" smtClean="0">
                <a:ln>
                  <a:noFill/>
                </a:ln>
                <a:effectLst/>
                <a:latin typeface="Arial" pitchFamily="34" charset="0"/>
                <a:ea typeface="Times New Roman" pitchFamily="18" charset="0"/>
                <a:cs typeface="Arial" pitchFamily="34" charset="0"/>
              </a:rPr>
              <a:t>Corinna</a:t>
            </a:r>
            <a:r>
              <a:rPr kumimoji="0" lang="en-US" b="1" i="0" u="none" strike="noStrike" cap="none" normalizeH="0" baseline="0" dirty="0" smtClean="0">
                <a:ln>
                  <a:noFill/>
                </a:ln>
                <a:effectLst/>
                <a:latin typeface="Arial" pitchFamily="34" charset="0"/>
                <a:ea typeface="Times New Roman" pitchFamily="18" charset="0"/>
                <a:cs typeface="Arial" pitchFamily="34" charset="0"/>
              </a:rPr>
              <a:t> </a:t>
            </a:r>
            <a:r>
              <a:rPr kumimoji="0" lang="en-US" b="1" i="0" u="none" strike="noStrike" cap="none" normalizeH="0" baseline="0" dirty="0" err="1" smtClean="0">
                <a:ln>
                  <a:noFill/>
                </a:ln>
                <a:effectLst/>
                <a:latin typeface="Arial" pitchFamily="34" charset="0"/>
                <a:ea typeface="Times New Roman" pitchFamily="18" charset="0"/>
                <a:cs typeface="Arial" pitchFamily="34" charset="0"/>
              </a:rPr>
              <a:t>Ravilious</a:t>
            </a:r>
            <a:r>
              <a:rPr kumimoji="0" lang="en-US" b="1" i="0" u="none" strike="noStrike" cap="none" normalizeH="0" baseline="0" dirty="0" smtClean="0">
                <a:ln>
                  <a:noFill/>
                </a:ln>
                <a:effectLst/>
                <a:latin typeface="Arial" pitchFamily="34" charset="0"/>
                <a:ea typeface="Times New Roman" pitchFamily="18" charset="0"/>
                <a:cs typeface="Arial" pitchFamily="34" charset="0"/>
              </a:rPr>
              <a:t>, and Edmund Green. )2001(. World Atlas of Coral Reefs. Berkeley, CA: University of California Press and UNEP/WCMC.</a:t>
            </a:r>
            <a:endParaRPr kumimoji="0" lang="en-US" b="1" i="0" u="none" strike="noStrike" cap="none" normalizeH="0" baseline="0" dirty="0" smtClean="0">
              <a:ln>
                <a:noFill/>
              </a:ln>
              <a:effectLst/>
              <a:latin typeface="Arial" pitchFamily="34" charset="0"/>
              <a:cs typeface="Arial" pitchFamily="34" charset="0"/>
            </a:endParaRPr>
          </a:p>
          <a:p>
            <a:pPr lvl="0" algn="justLow" eaLnBrk="0" fontAlgn="base" hangingPunct="0">
              <a:spcBef>
                <a:spcPct val="0"/>
              </a:spcBef>
              <a:spcAft>
                <a:spcPct val="0"/>
              </a:spcAft>
              <a:buFontTx/>
              <a:buChar char="•"/>
              <a:tabLst>
                <a:tab pos="228600" algn="l"/>
              </a:tabLst>
            </a:pPr>
            <a:r>
              <a:rPr kumimoji="0" lang="en-US" b="1" i="0" u="none" strike="noStrike" cap="none" normalizeH="0" baseline="0" dirty="0" smtClean="0">
                <a:ln>
                  <a:noFill/>
                </a:ln>
                <a:effectLst/>
                <a:latin typeface="Arial" pitchFamily="34" charset="0"/>
                <a:ea typeface="Times New Roman" pitchFamily="18" charset="0"/>
                <a:cs typeface="Arial" pitchFamily="34" charset="0"/>
              </a:rPr>
              <a:t>Ritter, Michael E. (2006):The Physical Environment: An Introduction to Physical </a:t>
            </a:r>
            <a:r>
              <a:rPr kumimoji="0" lang="en-US" b="1" i="0" u="none" strike="noStrike" cap="none" normalizeH="0" baseline="0" dirty="0" err="1" smtClean="0">
                <a:ln>
                  <a:noFill/>
                </a:ln>
                <a:effectLst/>
                <a:latin typeface="Arial" pitchFamily="34" charset="0"/>
                <a:ea typeface="Times New Roman" pitchFamily="18" charset="0"/>
                <a:cs typeface="Arial" pitchFamily="34" charset="0"/>
              </a:rPr>
              <a:t>Geography.London</a:t>
            </a:r>
            <a:r>
              <a:rPr kumimoji="0" lang="en-US" b="1" i="0" u="none" strike="noStrike" cap="none" normalizeH="0" baseline="0" dirty="0" smtClean="0">
                <a:ln>
                  <a:noFill/>
                </a:ln>
                <a:effectLst/>
                <a:latin typeface="Arial" pitchFamily="34" charset="0"/>
                <a:ea typeface="Times New Roman" pitchFamily="18" charset="0"/>
                <a:cs typeface="Arial" pitchFamily="34" charset="0"/>
              </a:rPr>
              <a:t>.</a:t>
            </a:r>
            <a:br>
              <a:rPr kumimoji="0" lang="en-US" b="1" i="0" u="none" strike="noStrike" cap="none" normalizeH="0" baseline="0" dirty="0" smtClean="0">
                <a:ln>
                  <a:noFill/>
                </a:ln>
                <a:effectLst/>
                <a:latin typeface="Arial" pitchFamily="34" charset="0"/>
                <a:ea typeface="Times New Roman" pitchFamily="18" charset="0"/>
                <a:cs typeface="Arial" pitchFamily="34" charset="0"/>
              </a:rPr>
            </a:br>
            <a:r>
              <a:rPr kumimoji="0" lang="en-US" b="1" i="0" u="none" strike="noStrike" cap="none" normalizeH="0" baseline="0" dirty="0" smtClean="0">
                <a:ln>
                  <a:noFill/>
                </a:ln>
                <a:effectLst/>
                <a:latin typeface="Arial" pitchFamily="34" charset="0"/>
                <a:ea typeface="Times New Roman" pitchFamily="18" charset="0"/>
                <a:cs typeface="Arial" pitchFamily="34" charset="0"/>
              </a:rPr>
              <a:t/>
            </a:r>
            <a:br>
              <a:rPr kumimoji="0" lang="en-US" b="1" i="0" u="none" strike="noStrike" cap="none" normalizeH="0" baseline="0" dirty="0" smtClean="0">
                <a:ln>
                  <a:noFill/>
                </a:ln>
                <a:effectLst/>
                <a:latin typeface="Arial" pitchFamily="34" charset="0"/>
                <a:ea typeface="Times New Roman" pitchFamily="18" charset="0"/>
                <a:cs typeface="Arial" pitchFamily="34" charset="0"/>
              </a:rPr>
            </a:br>
            <a:endParaRPr kumimoji="0" lang="en-US" b="1" i="0" u="none" strike="noStrike" cap="none" normalizeH="0" baseline="0" dirty="0" smtClean="0">
              <a:ln>
                <a:noFill/>
              </a:ln>
              <a:effectLst/>
              <a:latin typeface="Arial" pitchFamily="34" charset="0"/>
              <a:cs typeface="Arial" pitchFamily="34" charset="0"/>
            </a:endParaRPr>
          </a:p>
          <a:p>
            <a:pPr lvl="0" algn="justLow" eaLnBrk="0" fontAlgn="base" hangingPunct="0">
              <a:spcBef>
                <a:spcPct val="0"/>
              </a:spcBef>
              <a:spcAft>
                <a:spcPct val="0"/>
              </a:spcAft>
              <a:buFontTx/>
              <a:buChar char="•"/>
              <a:tabLst>
                <a:tab pos="228600" algn="l"/>
              </a:tabLst>
            </a:pPr>
            <a:r>
              <a:rPr kumimoji="0" lang="en-US" b="1" i="0" u="none" strike="noStrike" cap="none" normalizeH="0" baseline="0" dirty="0" err="1" smtClean="0">
                <a:ln>
                  <a:noFill/>
                </a:ln>
                <a:effectLst/>
                <a:latin typeface="Arial" pitchFamily="34" charset="0"/>
                <a:ea typeface="Times New Roman" pitchFamily="18" charset="0"/>
                <a:cs typeface="Arial" pitchFamily="34" charset="0"/>
              </a:rPr>
              <a:t>Rhines</a:t>
            </a:r>
            <a:r>
              <a:rPr kumimoji="0" lang="en-US" b="1" i="0" u="none" strike="noStrike" cap="none" normalizeH="0" baseline="0" dirty="0" smtClean="0">
                <a:ln>
                  <a:noFill/>
                </a:ln>
                <a:effectLst/>
                <a:latin typeface="Arial" pitchFamily="34" charset="0"/>
                <a:ea typeface="Times New Roman" pitchFamily="18" charset="0"/>
                <a:cs typeface="Arial" pitchFamily="34" charset="0"/>
              </a:rPr>
              <a:t> and </a:t>
            </a:r>
            <a:r>
              <a:rPr kumimoji="0" lang="en-US" b="1" i="0" u="none" strike="noStrike" cap="none" normalizeH="0" baseline="0" dirty="0" err="1" smtClean="0">
                <a:ln>
                  <a:noFill/>
                </a:ln>
                <a:effectLst/>
                <a:latin typeface="Arial" pitchFamily="34" charset="0"/>
                <a:ea typeface="Times New Roman" pitchFamily="18" charset="0"/>
                <a:cs typeface="Arial" pitchFamily="34" charset="0"/>
              </a:rPr>
              <a:t>Hakkinen</a:t>
            </a:r>
            <a:r>
              <a:rPr kumimoji="0" lang="en-US" b="1" i="0" u="none" strike="noStrike" cap="none" normalizeH="0" baseline="0" dirty="0" smtClean="0">
                <a:ln>
                  <a:noFill/>
                </a:ln>
                <a:effectLst/>
                <a:latin typeface="Arial" pitchFamily="34" charset="0"/>
                <a:ea typeface="Times New Roman" pitchFamily="18" charset="0"/>
                <a:cs typeface="Arial" pitchFamily="34" charset="0"/>
              </a:rPr>
              <a:t> (2003). </a:t>
            </a:r>
            <a:r>
              <a:rPr kumimoji="0" lang="en-US" b="1" i="0" u="none" strike="noStrike" cap="none" normalizeH="0" baseline="0" dirty="0" smtClean="0">
                <a:ln>
                  <a:noFill/>
                </a:ln>
                <a:effectLst/>
                <a:latin typeface="Arial" pitchFamily="34" charset="0"/>
                <a:ea typeface="Times New Roman" pitchFamily="18" charset="0"/>
                <a:cs typeface="Arial" pitchFamily="34" charset="0"/>
                <a:hlinkClick r:id="rId4"/>
              </a:rPr>
              <a:t>"Is the Oceanic Heat Transport in the North Atlantic Irrelevant to the Climate in Europe?"</a:t>
            </a:r>
            <a:r>
              <a:rPr kumimoji="0" lang="en-US" b="1" i="0" u="none" strike="noStrike" cap="none" normalizeH="0" baseline="0" dirty="0" smtClean="0">
                <a:ln>
                  <a:noFill/>
                </a:ln>
                <a:effectLst/>
                <a:latin typeface="Arial" pitchFamily="34" charset="0"/>
                <a:ea typeface="Times New Roman" pitchFamily="18" charset="0"/>
                <a:cs typeface="Arial" pitchFamily="34" charset="0"/>
              </a:rPr>
              <a:t>. ASOF Newsletter.</a:t>
            </a:r>
            <a:endParaRPr kumimoji="0" lang="en-US" b="1" i="0" u="none" strike="noStrike" cap="none" normalizeH="0" baseline="0" dirty="0" smtClean="0">
              <a:ln>
                <a:noFill/>
              </a:ln>
              <a:effectLst/>
              <a:latin typeface="Arial" pitchFamily="34" charset="0"/>
              <a:cs typeface="Arial" pitchFamily="34" charset="0"/>
            </a:endParaRPr>
          </a:p>
          <a:p>
            <a:pPr lvl="0" algn="justLow" eaLnBrk="0" fontAlgn="base" hangingPunct="0">
              <a:spcBef>
                <a:spcPct val="0"/>
              </a:spcBef>
              <a:spcAft>
                <a:spcPct val="0"/>
              </a:spcAft>
              <a:buFontTx/>
              <a:buChar char="•"/>
              <a:tabLst>
                <a:tab pos="228600" algn="l"/>
              </a:tabLst>
            </a:pPr>
            <a:r>
              <a:rPr kumimoji="0" lang="en-US" b="1" i="0" u="none" strike="noStrike" cap="none" normalizeH="0" baseline="0" dirty="0" smtClean="0">
                <a:ln>
                  <a:noFill/>
                </a:ln>
                <a:effectLst/>
                <a:latin typeface="Arial" pitchFamily="34" charset="0"/>
                <a:ea typeface="Times New Roman" pitchFamily="18" charset="0"/>
                <a:cs typeface="Arial" pitchFamily="34" charset="0"/>
                <a:hlinkClick r:id="rId5"/>
              </a:rPr>
              <a:t>"The World's Oceans and Seas"</a:t>
            </a:r>
            <a:r>
              <a:rPr kumimoji="0" lang="en-US" b="1" i="0" u="none" strike="noStrike" cap="none" normalizeH="0" baseline="0" dirty="0" smtClean="0">
                <a:ln>
                  <a:noFill/>
                </a:ln>
                <a:effectLst/>
                <a:latin typeface="Arial" pitchFamily="34" charset="0"/>
                <a:ea typeface="Times New Roman" pitchFamily="18" charset="0"/>
                <a:cs typeface="Arial" pitchFamily="34" charset="0"/>
              </a:rPr>
              <a:t>. The World's Oceans and Seas. Encarta. </a:t>
            </a:r>
            <a:r>
              <a:rPr kumimoji="0" lang="en-US" b="1" i="0" u="none" strike="noStrike" cap="none" normalizeH="0" baseline="0" dirty="0" smtClean="0">
                <a:ln>
                  <a:noFill/>
                </a:ln>
                <a:effectLst/>
                <a:latin typeface="Arial" pitchFamily="34" charset="0"/>
                <a:ea typeface="Times New Roman" pitchFamily="18" charset="0"/>
                <a:cs typeface="Arial" pitchFamily="34" charset="0"/>
                <a:hlinkClick r:id="rId5"/>
              </a:rPr>
              <a:t>http://encarta.msn.com/media_461547746/The_World's_Oceans_and_Seas.html</a:t>
            </a:r>
            <a:endParaRPr kumimoji="0" lang="en-US" b="1" i="0" u="none" strike="noStrike" cap="none" normalizeH="0" baseline="0" dirty="0" smtClean="0">
              <a:ln>
                <a:noFill/>
              </a:ln>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58C309C6-3293-46E2-9DE3-60E22E18FA26}" type="slidenum">
              <a:rPr lang="en-US" smtClean="0"/>
              <a:pPr/>
              <a:t>5</a:t>
            </a:fld>
            <a:endParaRPr lang="en-US"/>
          </a:p>
        </p:txBody>
      </p:sp>
      <p:sp>
        <p:nvSpPr>
          <p:cNvPr id="4" name="Footer Placeholder 3"/>
          <p:cNvSpPr>
            <a:spLocks noGrp="1"/>
          </p:cNvSpPr>
          <p:nvPr>
            <p:ph type="ftr" sz="quarter" idx="11"/>
          </p:nvPr>
        </p:nvSpPr>
        <p:spPr/>
        <p:txBody>
          <a:bodyPr/>
          <a:lstStyle/>
          <a:p>
            <a:r>
              <a:rPr lang="en-US" smtClean="0"/>
              <a:t>Prof.Azza Abdallah</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Prof.Azza Abdallah</a:t>
            </a:r>
            <a:endParaRPr lang="en-US"/>
          </a:p>
        </p:txBody>
      </p:sp>
      <p:sp>
        <p:nvSpPr>
          <p:cNvPr id="3" name="Slide Number Placeholder 2"/>
          <p:cNvSpPr>
            <a:spLocks noGrp="1"/>
          </p:cNvSpPr>
          <p:nvPr>
            <p:ph type="sldNum" sz="quarter" idx="12"/>
          </p:nvPr>
        </p:nvSpPr>
        <p:spPr/>
        <p:txBody>
          <a:bodyPr/>
          <a:lstStyle/>
          <a:p>
            <a:fld id="{58C309C6-3293-46E2-9DE3-60E22E18FA26}" type="slidenum">
              <a:rPr lang="en-US" smtClean="0"/>
              <a:pPr/>
              <a:t>6</a:t>
            </a:fld>
            <a:endParaRPr lang="en-US"/>
          </a:p>
        </p:txBody>
      </p:sp>
      <p:sp>
        <p:nvSpPr>
          <p:cNvPr id="4" name="Rectangle 3"/>
          <p:cNvSpPr/>
          <p:nvPr/>
        </p:nvSpPr>
        <p:spPr>
          <a:xfrm>
            <a:off x="899592" y="2060848"/>
            <a:ext cx="6758581" cy="1754326"/>
          </a:xfrm>
          <a:prstGeom prst="rect">
            <a:avLst/>
          </a:prstGeom>
          <a:noFill/>
        </p:spPr>
        <p:txBody>
          <a:bodyPr wrap="none" lIns="91440" tIns="45720" rIns="91440" bIns="45720">
            <a:spAutoFit/>
          </a:bodyPr>
          <a:lstStyle/>
          <a:p>
            <a:pPr algn="ctr"/>
            <a:r>
              <a:rPr lang="ar-EG"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تعريف علم البحار والمحيطات</a:t>
            </a:r>
          </a:p>
          <a:p>
            <a:pPr algn="ctr"/>
            <a:r>
              <a:rPr lang="ar-EG"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ومراحل تطوره</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998159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332656"/>
            <a:ext cx="8820471" cy="1938992"/>
          </a:xfrm>
          <a:prstGeom prst="rect">
            <a:avLst/>
          </a:prstGeom>
          <a:noFill/>
        </p:spPr>
        <p:txBody>
          <a:bodyPr wrap="square" lIns="91440" tIns="45720" rIns="91440" bIns="45720">
            <a:spAutoFit/>
          </a:bodyPr>
          <a:lstStyle/>
          <a:p>
            <a:pPr marL="0" marR="0" lvl="0" indent="45720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spc="0" normalizeH="0" baseline="0" dirty="0" smtClean="0">
                <a:ln w="18415" cmpd="sng">
                  <a:solidFill>
                    <a:srgbClr val="FFFFFF"/>
                  </a:solidFill>
                  <a:prstDash val="solid"/>
                </a:ln>
                <a:solidFill>
                  <a:srgbClr val="FF0000"/>
                </a:solidFill>
                <a:effectLst>
                  <a:outerShdw blurRad="63500" dir="3600000" algn="tl" rotWithShape="0">
                    <a:srgbClr val="000000">
                      <a:alpha val="70000"/>
                    </a:srgbClr>
                  </a:outerShdw>
                </a:effectLst>
                <a:latin typeface="PT Bold Heading"/>
                <a:ea typeface="Times New Roman" pitchFamily="18" charset="0"/>
                <a:cs typeface="Arial" pitchFamily="34" charset="0"/>
              </a:rPr>
              <a:t>تعريف علم البحار والمحيطات</a:t>
            </a:r>
            <a:endParaRPr kumimoji="0" lang="en-US" sz="2400" b="1" i="0" u="none" strike="noStrike" cap="none" spc="0" normalizeH="0" baseline="0" dirty="0" smtClean="0">
              <a:ln w="18415" cmpd="sng">
                <a:solidFill>
                  <a:srgbClr val="FFFFFF"/>
                </a:solidFill>
                <a:prstDash val="solid"/>
              </a:ln>
              <a:solidFill>
                <a:srgbClr val="FF0000"/>
              </a:solidFill>
              <a:effectLst>
                <a:outerShdw blurRad="63500" dir="3600000" algn="tl" rotWithShape="0">
                  <a:srgbClr val="000000">
                    <a:alpha val="70000"/>
                  </a:srgb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Times New Roman" pitchFamily="18" charset="0"/>
                <a:cs typeface="Arial" pitchFamily="34" charset="0"/>
              </a:rPr>
              <a:t>تعتبر جغرافية البحار والمحيطات من العلوم التي استحدثت ويطلق عليها في بعض الأحيان " الأقيانوغرافيا" وهي ذلك العلم الذي يعتني بدراسة المسطحات المائية الهائلة، والتي تغطي ما يزيد علي ثلاثة أرباع مساحة الكرة الأرضية وهي تحتل مناطق من سطح الأرض تتفاوت في أتساعها وأعماقها وهي التي يطلق عليها أسم البحار والمحيطات. </a:t>
            </a:r>
            <a:endParaRPr lang="en-US" sz="2400" b="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Rectangle 7"/>
          <p:cNvSpPr/>
          <p:nvPr/>
        </p:nvSpPr>
        <p:spPr>
          <a:xfrm>
            <a:off x="251520" y="2636912"/>
            <a:ext cx="8676456" cy="4154984"/>
          </a:xfrm>
          <a:prstGeom prst="rect">
            <a:avLst/>
          </a:prstGeom>
          <a:noFill/>
        </p:spPr>
        <p:txBody>
          <a:bodyPr wrap="square" lIns="91440" tIns="45720" rIns="91440" bIns="45720">
            <a:spAutoFit/>
          </a:bodyPr>
          <a:lstStyle/>
          <a:p>
            <a:pPr algn="just" rtl="1"/>
            <a:r>
              <a:rPr kumimoji="0" lang="ar-EG" sz="2400" b="1" i="0" u="none" strike="noStrike" cap="none" spc="50" normalizeH="0" baseline="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pitchFamily="34" charset="0"/>
                <a:ea typeface="Times New Roman" pitchFamily="18" charset="0"/>
                <a:cs typeface="Arial" pitchFamily="34" charset="0"/>
              </a:rPr>
              <a:t>يتألف اصطلاح (علم البحار والمحيطات ـ الاقيانوجرافيا) من مقطعين مشتقين من اللغة اليونانية هما</a:t>
            </a:r>
            <a:r>
              <a:rPr kumimoji="0" lang="en-US" sz="2400" b="1" i="0" u="none" strike="noStrike" cap="none" spc="50" normalizeH="0" baseline="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pitchFamily="34" charset="0"/>
                <a:ea typeface="Times New Roman" pitchFamily="18" charset="0"/>
                <a:cs typeface="Arial" pitchFamily="34" charset="0"/>
              </a:rPr>
              <a:t> Ocean </a:t>
            </a:r>
            <a:r>
              <a:rPr kumimoji="0" lang="ar-EG" sz="2400" b="1" i="0" u="none" strike="noStrike" cap="none" spc="50" normalizeH="0" baseline="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pitchFamily="34" charset="0"/>
                <a:ea typeface="Times New Roman" pitchFamily="18" charset="0"/>
                <a:cs typeface="Arial" pitchFamily="34" charset="0"/>
              </a:rPr>
              <a:t>وتعني البحر الذي يحيط بالأرض أو البحر المحيط، ويطلق عليه باليونانية  </a:t>
            </a:r>
            <a:r>
              <a:rPr kumimoji="0" lang="en-US" sz="2400" b="1" i="0" u="none" strike="noStrike" cap="none" spc="50" normalizeH="0" baseline="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pitchFamily="34" charset="0"/>
                <a:ea typeface="Times New Roman" pitchFamily="18" charset="0"/>
                <a:cs typeface="Arial" pitchFamily="34" charset="0"/>
              </a:rPr>
              <a:t>Okeano</a:t>
            </a:r>
            <a:r>
              <a:rPr kumimoji="0" lang="en-US" sz="2400" b="1" i="0" u="none" strike="noStrike" cap="none" spc="50" normalizeH="0" baseline="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pitchFamily="34" charset="0"/>
                <a:ea typeface="Times New Roman" pitchFamily="18" charset="0"/>
                <a:cs typeface="Arial" pitchFamily="34" charset="0"/>
              </a:rPr>
              <a:t>. </a:t>
            </a:r>
            <a:r>
              <a:rPr kumimoji="0" lang="ar-EG" sz="2400" b="1" i="0" u="none" strike="noStrike" cap="none" spc="50" normalizeH="0" baseline="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pitchFamily="34" charset="0"/>
                <a:ea typeface="Times New Roman" pitchFamily="18" charset="0"/>
                <a:cs typeface="Arial" pitchFamily="34" charset="0"/>
              </a:rPr>
              <a:t>أمّا كلمة</a:t>
            </a:r>
            <a:r>
              <a:rPr kumimoji="0" lang="en-US" sz="2400" b="1" i="0" u="none" strike="noStrike" cap="none" spc="50" normalizeH="0" baseline="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pitchFamily="34" charset="0"/>
                <a:ea typeface="Times New Roman" pitchFamily="18" charset="0"/>
                <a:cs typeface="Arial" pitchFamily="34" charset="0"/>
              </a:rPr>
              <a:t> </a:t>
            </a:r>
            <a:r>
              <a:rPr kumimoji="0" lang="en-US" sz="2400" b="1" i="0" u="none" strike="noStrike" cap="none" spc="50" normalizeH="0" baseline="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pitchFamily="34" charset="0"/>
                <a:ea typeface="Times New Roman" pitchFamily="18" charset="0"/>
                <a:cs typeface="Arial" pitchFamily="34" charset="0"/>
              </a:rPr>
              <a:t>Graphy</a:t>
            </a:r>
            <a:r>
              <a:rPr kumimoji="0" lang="en-US" sz="2400" b="1" i="0" u="none" strike="noStrike" cap="none" spc="50" normalizeH="0" baseline="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pitchFamily="34" charset="0"/>
                <a:ea typeface="Times New Roman" pitchFamily="18" charset="0"/>
                <a:cs typeface="Arial" pitchFamily="34" charset="0"/>
              </a:rPr>
              <a:t> </a:t>
            </a:r>
            <a:r>
              <a:rPr kumimoji="0" lang="ar-EG" sz="2400" b="1" i="0" u="none" strike="noStrike" cap="none" spc="50" normalizeH="0" baseline="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pitchFamily="34" charset="0"/>
                <a:ea typeface="Times New Roman" pitchFamily="18" charset="0"/>
                <a:cs typeface="Arial" pitchFamily="34" charset="0"/>
              </a:rPr>
              <a:t>فتعني وصف الأرض. وعلى ذلك فإن تعبير اقيانوغرافيا يقصد به الوصف العام للبحار والمحيطات، وقد يعبر عنها بجغرافية البحار والمحيطات.</a:t>
            </a:r>
          </a:p>
          <a:p>
            <a:pPr algn="just" rtl="1"/>
            <a:r>
              <a:rPr kumimoji="0" lang="en-US" sz="2400" b="1" i="0" u="none" strike="noStrike" cap="none" spc="50" normalizeH="0" baseline="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pitchFamily="34" charset="0"/>
                <a:ea typeface="Times New Roman" pitchFamily="18" charset="0"/>
                <a:cs typeface="Arial" pitchFamily="34" charset="0"/>
              </a:rPr>
              <a:t> </a:t>
            </a:r>
            <a:br>
              <a:rPr kumimoji="0" lang="en-US" sz="2400" b="1" i="0" u="none" strike="noStrike" cap="none" spc="50" normalizeH="0" baseline="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pitchFamily="34" charset="0"/>
                <a:ea typeface="Times New Roman" pitchFamily="18" charset="0"/>
                <a:cs typeface="Arial" pitchFamily="34" charset="0"/>
              </a:rPr>
            </a:br>
            <a:r>
              <a:rPr kumimoji="0" lang="en-US" sz="2400" b="1" i="0" u="none" strike="noStrike" cap="none" spc="50" normalizeH="0" baseline="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pitchFamily="34" charset="0"/>
                <a:ea typeface="Times New Roman" pitchFamily="18" charset="0"/>
                <a:cs typeface="Arial" pitchFamily="34" charset="0"/>
              </a:rPr>
              <a:t/>
            </a:r>
            <a:br>
              <a:rPr kumimoji="0" lang="en-US" sz="2400" b="1" i="0" u="none" strike="noStrike" cap="none" spc="50" normalizeH="0" baseline="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pitchFamily="34" charset="0"/>
                <a:ea typeface="Times New Roman" pitchFamily="18" charset="0"/>
                <a:cs typeface="Arial" pitchFamily="34" charset="0"/>
              </a:rPr>
            </a:br>
            <a:r>
              <a:rPr kumimoji="0" lang="ar-EG" sz="2400" b="1" i="0" u="none" strike="noStrike" cap="none" spc="50" normalizeH="0" baseline="0" dirty="0" smtClean="0">
                <a:ln w="12700" cmpd="sng">
                  <a:solidFill>
                    <a:schemeClr val="accent6">
                      <a:satMod val="120000"/>
                      <a:shade val="80000"/>
                    </a:schemeClr>
                  </a:solidFill>
                  <a:prstDash val="solid"/>
                </a:ln>
                <a:solidFill>
                  <a:srgbClr val="C00000"/>
                </a:solidFill>
                <a:effectLst>
                  <a:glow rad="53100">
                    <a:schemeClr val="accent6">
                      <a:satMod val="180000"/>
                      <a:alpha val="30000"/>
                    </a:schemeClr>
                  </a:glow>
                </a:effectLst>
                <a:latin typeface="Arial" pitchFamily="34" charset="0"/>
                <a:ea typeface="Times New Roman" pitchFamily="18" charset="0"/>
                <a:cs typeface="Arial" pitchFamily="34" charset="0"/>
              </a:rPr>
              <a:t>     وتهتم جغرافيا البحار والمحيطات بدراسة الخصائص الطبيعية لمياه البحار (حرارة المياه وحركة الأمواج والمد والجزر والتيارات البحرية)، وخصائصها الكيميائية (الملوحة والكثافة)، والخصائص البيولوجية (الكائنات الحية التي تعيش في المياه). </a:t>
            </a:r>
            <a:endParaRPr lang="en-US" sz="2400" b="1" cap="none" spc="50" dirty="0">
              <a:ln w="12700" cmpd="sng">
                <a:solidFill>
                  <a:schemeClr val="accent6">
                    <a:satMod val="120000"/>
                    <a:shade val="80000"/>
                  </a:schemeClr>
                </a:solidFill>
                <a:prstDash val="solid"/>
              </a:ln>
              <a:solidFill>
                <a:srgbClr val="C00000"/>
              </a:solidFill>
              <a:effectLst>
                <a:glow rad="53100">
                  <a:schemeClr val="accent6">
                    <a:satMod val="180000"/>
                    <a:alpha val="30000"/>
                  </a:schemeClr>
                </a:glow>
              </a:effectLst>
            </a:endParaRPr>
          </a:p>
        </p:txBody>
      </p:sp>
      <p:sp>
        <p:nvSpPr>
          <p:cNvPr id="4" name="Slide Number Placeholder 3"/>
          <p:cNvSpPr>
            <a:spLocks noGrp="1"/>
          </p:cNvSpPr>
          <p:nvPr>
            <p:ph type="sldNum" sz="quarter" idx="12"/>
          </p:nvPr>
        </p:nvSpPr>
        <p:spPr/>
        <p:txBody>
          <a:bodyPr/>
          <a:lstStyle/>
          <a:p>
            <a:fld id="{58C309C6-3293-46E2-9DE3-60E22E18FA26}"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980728"/>
            <a:ext cx="8424935" cy="4401205"/>
          </a:xfrm>
          <a:prstGeom prst="rect">
            <a:avLst/>
          </a:prstGeom>
          <a:noFill/>
        </p:spPr>
        <p:txBody>
          <a:bodyPr wrap="square" lIns="91440" tIns="45720" rIns="91440" bIns="45720">
            <a:spAutoFit/>
          </a:bodyPr>
          <a:lstStyle/>
          <a:p>
            <a:pPr marL="0" marR="0" lvl="0" indent="457200" algn="just" defTabSz="914400" rtl="1" eaLnBrk="1" fontAlgn="base" latinLnBrk="0" hangingPunct="1">
              <a:lnSpc>
                <a:spcPct val="100000"/>
              </a:lnSpc>
              <a:spcBef>
                <a:spcPct val="0"/>
              </a:spcBef>
              <a:spcAft>
                <a:spcPct val="0"/>
              </a:spcAft>
              <a:buClrTx/>
              <a:buSzTx/>
              <a:buFontTx/>
              <a:buNone/>
              <a:tabLst/>
            </a:pPr>
            <a:r>
              <a:rPr kumimoji="0" lang="ar-EG" sz="2800" b="1" i="0" u="none"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Times New Roman" pitchFamily="18" charset="0"/>
                <a:cs typeface="Arial" pitchFamily="34" charset="0"/>
              </a:rPr>
              <a:t>وتحظي دراسة البحار والمحيطات بأهمية خاصة نظراً لكون </a:t>
            </a:r>
            <a:r>
              <a:rPr kumimoji="0" lang="ar-EG" sz="2800" b="1" i="0" u="sng" strike="noStrike" cap="none" spc="0" normalizeH="0" baseline="0" dirty="0" smtClean="0">
                <a:ln w="18415" cmpd="sng">
                  <a:solidFill>
                    <a:srgbClr val="FFFFFF"/>
                  </a:solidFill>
                  <a:prstDash val="solid"/>
                </a:ln>
                <a:solidFill>
                  <a:srgbClr val="FF0000"/>
                </a:solidFill>
                <a:effectLst>
                  <a:outerShdw blurRad="63500" dir="3600000" algn="tl" rotWithShape="0">
                    <a:srgbClr val="000000">
                      <a:alpha val="70000"/>
                    </a:srgbClr>
                  </a:outerShdw>
                </a:effectLst>
                <a:latin typeface="Arial" pitchFamily="34" charset="0"/>
                <a:ea typeface="Times New Roman" pitchFamily="18" charset="0"/>
                <a:cs typeface="Arial" pitchFamily="34" charset="0"/>
              </a:rPr>
              <a:t>المسطحات المائية الشاسعة لها تاثير كبير علي شتي مظاهر الحياة </a:t>
            </a:r>
            <a:r>
              <a:rPr kumimoji="0" lang="ar-EG" sz="2800" b="1" i="0" u="none"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Times New Roman" pitchFamily="18" charset="0"/>
                <a:cs typeface="Arial" pitchFamily="34" charset="0"/>
              </a:rPr>
              <a:t>علي سطح الأرض وليس في أعماق المياه فقط، حيث نجد أن للبحار والمحيط </a:t>
            </a:r>
            <a:r>
              <a:rPr kumimoji="0" lang="ar-EG" sz="2800" b="1" i="1" u="sng" strike="noStrike" cap="none" spc="0" normalizeH="0" baseline="0" dirty="0" smtClean="0">
                <a:ln w="18415" cmpd="sng">
                  <a:solidFill>
                    <a:srgbClr val="FFFFFF"/>
                  </a:solidFill>
                  <a:prstDash val="solid"/>
                </a:ln>
                <a:solidFill>
                  <a:srgbClr val="FF0000"/>
                </a:solidFill>
                <a:effectLst>
                  <a:outerShdw blurRad="63500" dir="3600000" algn="tl" rotWithShape="0">
                    <a:srgbClr val="000000">
                      <a:alpha val="70000"/>
                    </a:srgbClr>
                  </a:outerShdw>
                </a:effectLst>
                <a:latin typeface="Arial" pitchFamily="34" charset="0"/>
                <a:ea typeface="Times New Roman" pitchFamily="18" charset="0"/>
                <a:cs typeface="Arial" pitchFamily="34" charset="0"/>
              </a:rPr>
              <a:t>تأثير كبير علي المناخ بمختلف عناصره </a:t>
            </a:r>
            <a:r>
              <a:rPr kumimoji="0" lang="ar-EG" sz="2800" b="1" i="0" u="none"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Times New Roman" pitchFamily="18" charset="0"/>
                <a:cs typeface="Arial" pitchFamily="34" charset="0"/>
              </a:rPr>
              <a:t>مما ينعكس أثره علي </a:t>
            </a:r>
            <a:r>
              <a:rPr kumimoji="0" lang="ar-EG" sz="2800" b="1" i="0" u="sng" strike="noStrike" cap="none" spc="0" normalizeH="0" baseline="0" dirty="0" smtClean="0">
                <a:ln w="18415" cmpd="sng">
                  <a:solidFill>
                    <a:srgbClr val="FFFFFF"/>
                  </a:solidFill>
                  <a:prstDash val="solid"/>
                </a:ln>
                <a:solidFill>
                  <a:srgbClr val="FF0000"/>
                </a:solidFill>
                <a:effectLst>
                  <a:outerShdw blurRad="63500" dir="3600000" algn="tl" rotWithShape="0">
                    <a:srgbClr val="000000">
                      <a:alpha val="70000"/>
                    </a:srgbClr>
                  </a:outerShdw>
                </a:effectLst>
                <a:latin typeface="Arial" pitchFamily="34" charset="0"/>
                <a:ea typeface="Times New Roman" pitchFamily="18" charset="0"/>
                <a:cs typeface="Arial" pitchFamily="34" charset="0"/>
              </a:rPr>
              <a:t>النبات</a:t>
            </a:r>
            <a:r>
              <a:rPr kumimoji="0" lang="ar-EG" sz="2800" b="1" i="0" u="none"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Times New Roman" pitchFamily="18" charset="0"/>
                <a:cs typeface="Arial" pitchFamily="34" charset="0"/>
              </a:rPr>
              <a:t> وبالتالي ينعكس أثره علي مدى </a:t>
            </a:r>
            <a:r>
              <a:rPr kumimoji="0" lang="ar-EG" sz="2800" b="1" i="0" u="sng" strike="noStrike" cap="none" spc="0" normalizeH="0" baseline="0" dirty="0" smtClean="0">
                <a:ln w="18415" cmpd="sng">
                  <a:solidFill>
                    <a:srgbClr val="FFFFFF"/>
                  </a:solidFill>
                  <a:prstDash val="solid"/>
                </a:ln>
                <a:solidFill>
                  <a:srgbClr val="FF0000"/>
                </a:solidFill>
                <a:effectLst>
                  <a:outerShdw blurRad="63500" dir="3600000" algn="tl" rotWithShape="0">
                    <a:srgbClr val="000000">
                      <a:alpha val="70000"/>
                    </a:srgbClr>
                  </a:outerShdw>
                </a:effectLst>
                <a:latin typeface="Arial" pitchFamily="34" charset="0"/>
                <a:ea typeface="Times New Roman" pitchFamily="18" charset="0"/>
                <a:cs typeface="Arial" pitchFamily="34" charset="0"/>
              </a:rPr>
              <a:t>الإمكانيات الزراعية </a:t>
            </a:r>
            <a:r>
              <a:rPr kumimoji="0" lang="ar-EG" sz="2800" b="1" i="0" u="none"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Times New Roman" pitchFamily="18" charset="0"/>
                <a:cs typeface="Arial" pitchFamily="34" charset="0"/>
              </a:rPr>
              <a:t>وكذا مناطق </a:t>
            </a:r>
            <a:r>
              <a:rPr kumimoji="0" lang="ar-EG" sz="2800" b="1" i="0" u="sng" strike="noStrike" cap="none" spc="0" normalizeH="0" baseline="0" dirty="0" smtClean="0">
                <a:ln w="18415" cmpd="sng">
                  <a:solidFill>
                    <a:srgbClr val="FFFFFF"/>
                  </a:solidFill>
                  <a:prstDash val="solid"/>
                </a:ln>
                <a:solidFill>
                  <a:srgbClr val="FF0000"/>
                </a:solidFill>
                <a:effectLst>
                  <a:outerShdw blurRad="63500" dir="3600000" algn="tl" rotWithShape="0">
                    <a:srgbClr val="000000">
                      <a:alpha val="70000"/>
                    </a:srgbClr>
                  </a:outerShdw>
                </a:effectLst>
                <a:latin typeface="Arial" pitchFamily="34" charset="0"/>
                <a:ea typeface="Times New Roman" pitchFamily="18" charset="0"/>
                <a:cs typeface="Arial" pitchFamily="34" charset="0"/>
              </a:rPr>
              <a:t>الاستقرار البشري</a:t>
            </a:r>
            <a:r>
              <a:rPr kumimoji="0" lang="ar-EG" sz="2800" b="1" i="0" u="none"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Times New Roman" pitchFamily="18" charset="0"/>
                <a:cs typeface="Arial" pitchFamily="34" charset="0"/>
              </a:rPr>
              <a:t>. </a:t>
            </a:r>
            <a:endParaRPr kumimoji="0" lang="en-US" sz="2800" b="1" i="0" u="none"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Times New Roman" pitchFamily="18"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800" b="1" i="0" u="none"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Times New Roman" pitchFamily="18" charset="0"/>
                <a:cs typeface="Arial" pitchFamily="34" charset="0"/>
              </a:rPr>
              <a:t>كما تؤثر </a:t>
            </a:r>
            <a:r>
              <a:rPr kumimoji="0" lang="ar-EG" sz="2800" b="1" i="0" u="none" strike="noStrike" cap="none" spc="0" normalizeH="0" baseline="0" dirty="0" smtClean="0">
                <a:ln w="18415" cmpd="sng">
                  <a:solidFill>
                    <a:srgbClr val="FFFFFF"/>
                  </a:solidFill>
                  <a:prstDash val="solid"/>
                </a:ln>
                <a:solidFill>
                  <a:srgbClr val="FFFF00"/>
                </a:solidFill>
                <a:effectLst>
                  <a:outerShdw blurRad="63500" dir="3600000" algn="tl" rotWithShape="0">
                    <a:srgbClr val="000000">
                      <a:alpha val="70000"/>
                    </a:srgbClr>
                  </a:outerShdw>
                </a:effectLst>
                <a:latin typeface="Arial" pitchFamily="34" charset="0"/>
                <a:ea typeface="Times New Roman" pitchFamily="18" charset="0"/>
                <a:cs typeface="Arial" pitchFamily="34" charset="0"/>
              </a:rPr>
              <a:t>حركة المياه</a:t>
            </a:r>
            <a:r>
              <a:rPr kumimoji="0" lang="ar-EG" sz="2800" b="1" i="0" u="none"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Times New Roman" pitchFamily="18" charset="0"/>
                <a:cs typeface="Arial" pitchFamily="34" charset="0"/>
              </a:rPr>
              <a:t> في البحار والمحيطات علي </a:t>
            </a:r>
            <a:r>
              <a:rPr kumimoji="0" lang="ar-EG" sz="2800" b="1" i="0" u="sng" strike="noStrike" cap="none" spc="0" normalizeH="0" baseline="0" dirty="0" smtClean="0">
                <a:ln w="18415" cmpd="sng">
                  <a:solidFill>
                    <a:srgbClr val="FFFFFF"/>
                  </a:solidFill>
                  <a:prstDash val="solid"/>
                </a:ln>
                <a:solidFill>
                  <a:srgbClr val="FFFF00"/>
                </a:solidFill>
                <a:effectLst>
                  <a:outerShdw blurRad="63500" dir="3600000" algn="tl" rotWithShape="0">
                    <a:srgbClr val="000000">
                      <a:alpha val="70000"/>
                    </a:srgbClr>
                  </a:outerShdw>
                </a:effectLst>
                <a:latin typeface="Arial" pitchFamily="34" charset="0"/>
                <a:ea typeface="Times New Roman" pitchFamily="18" charset="0"/>
                <a:cs typeface="Arial" pitchFamily="34" charset="0"/>
              </a:rPr>
              <a:t>الملاحة والموانئ</a:t>
            </a:r>
            <a:r>
              <a:rPr kumimoji="0" lang="ar-EG" sz="2800" b="1" i="0" u="none"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Times New Roman" pitchFamily="18" charset="0"/>
                <a:cs typeface="Arial" pitchFamily="34" charset="0"/>
              </a:rPr>
              <a:t>، كما أنها </a:t>
            </a:r>
            <a:r>
              <a:rPr kumimoji="0" lang="ar-EG" sz="2800" b="1" i="0" u="sng" strike="noStrike" cap="none" spc="0" normalizeH="0" baseline="0" dirty="0" smtClean="0">
                <a:ln w="18415" cmpd="sng">
                  <a:solidFill>
                    <a:srgbClr val="FFFFFF"/>
                  </a:solidFill>
                  <a:prstDash val="solid"/>
                </a:ln>
                <a:solidFill>
                  <a:srgbClr val="FFFF00"/>
                </a:solidFill>
                <a:effectLst>
                  <a:outerShdw blurRad="63500" dir="3600000" algn="tl" rotWithShape="0">
                    <a:srgbClr val="000000">
                      <a:alpha val="70000"/>
                    </a:srgbClr>
                  </a:outerShdw>
                </a:effectLst>
                <a:latin typeface="Arial" pitchFamily="34" charset="0"/>
                <a:ea typeface="Times New Roman" pitchFamily="18" charset="0"/>
                <a:cs typeface="Arial" pitchFamily="34" charset="0"/>
              </a:rPr>
              <a:t>تحدد المناطق والمسارات التي يمكن للسفن والبواخر أن تمر من خلالها</a:t>
            </a:r>
            <a:r>
              <a:rPr kumimoji="0" lang="ar-EG" sz="2800" b="1" i="0" u="none"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Times New Roman" pitchFamily="18" charset="0"/>
                <a:cs typeface="Arial" pitchFamily="34" charset="0"/>
              </a:rPr>
              <a:t> وذلك بالطبع قبل استخدام القوى البخارية كما أنها تؤثر أيضاً في عملية </a:t>
            </a:r>
            <a:r>
              <a:rPr kumimoji="0" lang="ar-EG" sz="2800" b="1" i="0" u="sng" strike="noStrike" cap="none" spc="0" normalizeH="0" baseline="0" dirty="0" smtClean="0">
                <a:ln w="18415" cmpd="sng">
                  <a:solidFill>
                    <a:srgbClr val="FFFFFF"/>
                  </a:solidFill>
                  <a:prstDash val="solid"/>
                </a:ln>
                <a:solidFill>
                  <a:srgbClr val="FFFF00"/>
                </a:solidFill>
                <a:effectLst>
                  <a:outerShdw blurRad="63500" dir="3600000" algn="tl" rotWithShape="0">
                    <a:srgbClr val="000000">
                      <a:alpha val="70000"/>
                    </a:srgbClr>
                  </a:outerShdw>
                </a:effectLst>
                <a:latin typeface="Arial" pitchFamily="34" charset="0"/>
                <a:ea typeface="Times New Roman" pitchFamily="18" charset="0"/>
                <a:cs typeface="Arial" pitchFamily="34" charset="0"/>
              </a:rPr>
              <a:t>هجرة الأسماك </a:t>
            </a:r>
            <a:r>
              <a:rPr kumimoji="0" lang="ar-EG" sz="2800" b="1" i="0" u="none"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Times New Roman" pitchFamily="18" charset="0"/>
                <a:cs typeface="Arial" pitchFamily="34" charset="0"/>
              </a:rPr>
              <a:t>وكذلك </a:t>
            </a:r>
            <a:r>
              <a:rPr kumimoji="0" lang="ar-EG" sz="2800" b="1" i="0" u="sng" strike="noStrike" cap="none" spc="0" normalizeH="0" baseline="0" dirty="0" smtClean="0">
                <a:ln w="18415" cmpd="sng">
                  <a:solidFill>
                    <a:srgbClr val="FFFFFF"/>
                  </a:solidFill>
                  <a:prstDash val="solid"/>
                </a:ln>
                <a:solidFill>
                  <a:srgbClr val="FFFF00"/>
                </a:solidFill>
                <a:effectLst>
                  <a:outerShdw blurRad="63500" dir="3600000" algn="tl" rotWithShape="0">
                    <a:srgbClr val="000000">
                      <a:alpha val="70000"/>
                    </a:srgbClr>
                  </a:outerShdw>
                </a:effectLst>
                <a:latin typeface="Arial" pitchFamily="34" charset="0"/>
                <a:ea typeface="Times New Roman" pitchFamily="18" charset="0"/>
                <a:cs typeface="Arial" pitchFamily="34" charset="0"/>
              </a:rPr>
              <a:t>مناطق تكاثر الأسماك </a:t>
            </a:r>
            <a:r>
              <a:rPr kumimoji="0" lang="ar-EG" sz="2800" b="1" i="0" u="none"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Times New Roman" pitchFamily="18" charset="0"/>
                <a:cs typeface="Arial" pitchFamily="34" charset="0"/>
              </a:rPr>
              <a:t>علي اختلاف أنواعها</a:t>
            </a:r>
            <a:endParaRPr lang="en-US" sz="2800" b="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Slide Number Placeholder 3"/>
          <p:cNvSpPr>
            <a:spLocks noGrp="1"/>
          </p:cNvSpPr>
          <p:nvPr>
            <p:ph type="sldNum" sz="quarter" idx="12"/>
          </p:nvPr>
        </p:nvSpPr>
        <p:spPr/>
        <p:txBody>
          <a:bodyPr/>
          <a:lstStyle/>
          <a:p>
            <a:fld id="{58C309C6-3293-46E2-9DE3-60E22E18FA26}"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980728"/>
            <a:ext cx="8640960" cy="6001643"/>
          </a:xfrm>
          <a:prstGeom prst="rect">
            <a:avLst/>
          </a:prstGeom>
        </p:spPr>
        <p:style>
          <a:lnRef idx="1">
            <a:schemeClr val="accent5"/>
          </a:lnRef>
          <a:fillRef idx="2">
            <a:schemeClr val="accent5"/>
          </a:fillRef>
          <a:effectRef idx="1">
            <a:schemeClr val="accent5"/>
          </a:effectRef>
          <a:fontRef idx="minor">
            <a:schemeClr val="dk1"/>
          </a:fontRef>
        </p:style>
        <p:txBody>
          <a:bodyPr wrap="square" lIns="91440" tIns="45720" rIns="91440" bIns="45720">
            <a:spAutoFit/>
          </a:bodyPr>
          <a:lstStyle/>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cap="none" spc="0" normalizeH="0" baseline="0" dirty="0" smtClean="0">
                <a:ln w="1905"/>
                <a:solidFill>
                  <a:srgbClr val="800000"/>
                </a:solidFill>
                <a:effectLst>
                  <a:innerShdw blurRad="69850" dist="43180" dir="5400000">
                    <a:srgbClr val="000000">
                      <a:alpha val="65000"/>
                    </a:srgbClr>
                  </a:innerShdw>
                </a:effectLst>
                <a:latin typeface="Arial" pitchFamily="34" charset="0"/>
                <a:ea typeface="Times New Roman" pitchFamily="18" charset="0"/>
                <a:cs typeface="Arial" pitchFamily="34" charset="0"/>
              </a:rPr>
              <a:t>* بدأ الاهتمام بجغرافية البحار والمحيطات منذ الفترات الزمنية السحيقة بل يمكن القول منذ بدأ الإنسان خطواته الأولي علي سطح الأرض حيث بهره منظر البحر الهائل الرهيب.</a:t>
            </a: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cap="none" spc="0" normalizeH="0" baseline="0" dirty="0" smtClean="0">
                <a:ln w="1905"/>
                <a:solidFill>
                  <a:srgbClr val="800000"/>
                </a:solidFill>
                <a:effectLst>
                  <a:innerShdw blurRad="69850" dist="43180" dir="5400000">
                    <a:srgbClr val="000000">
                      <a:alpha val="65000"/>
                    </a:srgbClr>
                  </a:innerShdw>
                </a:effectLst>
                <a:latin typeface="Arial" pitchFamily="34" charset="0"/>
                <a:ea typeface="Times New Roman" pitchFamily="18" charset="0"/>
                <a:cs typeface="Arial" pitchFamily="34" charset="0"/>
              </a:rPr>
              <a:t>* بدأ يقص القصص الخيالية حول البحر وعجائبه، ونسج الأساطير والخزعبلات حول البحر وسكانه حيث كان الناس وقتئذ يتصورون أن قاع البحر يعتبر مأوي للأرواح وخاصة للموتى.</a:t>
            </a: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cap="none" spc="0" normalizeH="0" baseline="0" dirty="0" smtClean="0">
                <a:ln w="1905"/>
                <a:solidFill>
                  <a:srgbClr val="800000"/>
                </a:solidFill>
                <a:effectLst>
                  <a:innerShdw blurRad="69850" dist="43180" dir="5400000">
                    <a:srgbClr val="000000">
                      <a:alpha val="65000"/>
                    </a:srgbClr>
                  </a:innerShdw>
                </a:effectLst>
                <a:latin typeface="Arial" pitchFamily="34" charset="0"/>
                <a:ea typeface="Times New Roman" pitchFamily="18" charset="0"/>
                <a:cs typeface="Arial" pitchFamily="34" charset="0"/>
              </a:rPr>
              <a:t> * البعض كان يرى أن البحر خال من كافة الأشياء اللهم إلا المياه فقط. </a:t>
            </a:r>
            <a:endParaRPr kumimoji="0" lang="en-US" sz="2400" b="1" i="0" u="none" strike="noStrike" cap="none" spc="0" normalizeH="0" baseline="0" dirty="0" smtClean="0">
              <a:ln w="1905"/>
              <a:solidFill>
                <a:srgbClr val="800000"/>
              </a:solidFill>
              <a:effectLst>
                <a:innerShdw blurRad="69850" dist="43180" dir="5400000">
                  <a:srgbClr val="000000">
                    <a:alpha val="65000"/>
                  </a:srgbClr>
                </a:inn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cap="none" spc="0" normalizeH="0" baseline="0" dirty="0" smtClean="0">
                <a:ln w="1905"/>
                <a:solidFill>
                  <a:srgbClr val="800000"/>
                </a:solidFill>
                <a:effectLst>
                  <a:innerShdw blurRad="69850" dist="43180" dir="5400000">
                    <a:srgbClr val="000000">
                      <a:alpha val="65000"/>
                    </a:srgbClr>
                  </a:innerShdw>
                </a:effectLst>
                <a:latin typeface="Arial" pitchFamily="34" charset="0"/>
                <a:ea typeface="Times New Roman" pitchFamily="18" charset="0"/>
                <a:cs typeface="Arial" pitchFamily="34" charset="0"/>
              </a:rPr>
              <a:t>* روى أن </a:t>
            </a:r>
            <a:r>
              <a:rPr kumimoji="0" lang="ar-EG" sz="2400" b="1" i="1" u="sng" strike="noStrike" cap="none" spc="0" normalizeH="0" baseline="0" dirty="0" smtClean="0">
                <a:ln w="1905"/>
                <a:solidFill>
                  <a:srgbClr val="800000"/>
                </a:solidFill>
                <a:effectLst>
                  <a:innerShdw blurRad="69850" dist="43180" dir="5400000">
                    <a:srgbClr val="000000">
                      <a:alpha val="65000"/>
                    </a:srgbClr>
                  </a:innerShdw>
                </a:effectLst>
                <a:latin typeface="Arial" pitchFamily="34" charset="0"/>
                <a:ea typeface="Times New Roman" pitchFamily="18" charset="0"/>
                <a:cs typeface="Arial" pitchFamily="34" charset="0"/>
              </a:rPr>
              <a:t>الإسكندر الأكبر كان أول من فكر في اكتشاف قاع البحر</a:t>
            </a:r>
            <a:r>
              <a:rPr kumimoji="0" lang="ar-EG" sz="2400" b="1" i="0" u="none" strike="noStrike" cap="none" spc="0" normalizeH="0" baseline="0" dirty="0" smtClean="0">
                <a:ln w="1905"/>
                <a:solidFill>
                  <a:srgbClr val="800000"/>
                </a:solidFill>
                <a:effectLst>
                  <a:innerShdw blurRad="69850" dist="43180" dir="5400000">
                    <a:srgbClr val="000000">
                      <a:alpha val="65000"/>
                    </a:srgbClr>
                  </a:innerShdw>
                </a:effectLst>
                <a:latin typeface="Arial" pitchFamily="34" charset="0"/>
                <a:ea typeface="Times New Roman" pitchFamily="18" charset="0"/>
                <a:cs typeface="Arial" pitchFamily="34" charset="0"/>
              </a:rPr>
              <a:t>.</a:t>
            </a: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cap="none" spc="0" normalizeH="0" baseline="0" dirty="0" smtClean="0">
                <a:ln w="1905"/>
                <a:solidFill>
                  <a:srgbClr val="800000"/>
                </a:solidFill>
                <a:effectLst>
                  <a:innerShdw blurRad="69850" dist="43180" dir="5400000">
                    <a:srgbClr val="000000">
                      <a:alpha val="65000"/>
                    </a:srgbClr>
                  </a:innerShdw>
                </a:effectLst>
                <a:latin typeface="Arial" pitchFamily="34" charset="0"/>
                <a:ea typeface="Times New Roman" pitchFamily="18" charset="0"/>
                <a:cs typeface="Arial" pitchFamily="34" charset="0"/>
              </a:rPr>
              <a:t> * أما </a:t>
            </a:r>
            <a:r>
              <a:rPr kumimoji="0" lang="ar-EG" sz="2400" b="1" i="1" u="sng" strike="noStrike" cap="none" spc="0" normalizeH="0" baseline="0" dirty="0" smtClean="0">
                <a:ln w="1905"/>
                <a:solidFill>
                  <a:srgbClr val="800000"/>
                </a:solidFill>
                <a:effectLst>
                  <a:innerShdw blurRad="69850" dist="43180" dir="5400000">
                    <a:srgbClr val="000000">
                      <a:alpha val="65000"/>
                    </a:srgbClr>
                  </a:innerShdw>
                </a:effectLst>
                <a:latin typeface="Arial" pitchFamily="34" charset="0"/>
                <a:ea typeface="Times New Roman" pitchFamily="18" charset="0"/>
                <a:cs typeface="Arial" pitchFamily="34" charset="0"/>
              </a:rPr>
              <a:t>الإغريق فكانت لديهم معلومات دقيقة عن قاع البحر المتوسط والخليج العربي</a:t>
            </a:r>
            <a:r>
              <a:rPr kumimoji="0" lang="ar-EG" sz="2400" b="1" i="0" u="none" strike="noStrike" cap="none" spc="0" normalizeH="0" baseline="0" dirty="0" smtClean="0">
                <a:ln w="1905"/>
                <a:solidFill>
                  <a:srgbClr val="800000"/>
                </a:solidFill>
                <a:effectLst>
                  <a:innerShdw blurRad="69850" dist="43180" dir="5400000">
                    <a:srgbClr val="000000">
                      <a:alpha val="65000"/>
                    </a:srgbClr>
                  </a:innerShdw>
                </a:effectLst>
                <a:latin typeface="Arial" pitchFamily="34" charset="0"/>
                <a:ea typeface="Times New Roman" pitchFamily="18" charset="0"/>
                <a:cs typeface="Arial" pitchFamily="34" charset="0"/>
              </a:rPr>
              <a:t> حتى أنهم أطلقوا علي مضيق جبل طارق اسم " أعمدة هرقل" </a:t>
            </a: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cap="none" spc="0" normalizeH="0" baseline="0" dirty="0" smtClean="0">
                <a:ln w="1905"/>
                <a:solidFill>
                  <a:srgbClr val="800000"/>
                </a:solidFill>
                <a:effectLst>
                  <a:innerShdw blurRad="69850" dist="43180" dir="5400000">
                    <a:srgbClr val="000000">
                      <a:alpha val="65000"/>
                    </a:srgbClr>
                  </a:innerShdw>
                </a:effectLst>
                <a:latin typeface="Arial" pitchFamily="34" charset="0"/>
                <a:ea typeface="Times New Roman" pitchFamily="18" charset="0"/>
                <a:cs typeface="Arial" pitchFamily="34" charset="0"/>
              </a:rPr>
              <a:t>*وقد فزعوا عندما رأو المحيط الأطلنطي حيث اعتقدوا بأنه بحر لا نهاية له وأسموه (بحر الظلمات) حيث تنتهي إليه الأرض وتبدأ منه السماء </a:t>
            </a: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cap="none" spc="0" normalizeH="0" baseline="0" dirty="0" smtClean="0">
                <a:ln w="1905"/>
                <a:solidFill>
                  <a:srgbClr val="800000"/>
                </a:solidFill>
                <a:effectLst>
                  <a:innerShdw blurRad="69850" dist="43180" dir="5400000">
                    <a:srgbClr val="000000">
                      <a:alpha val="65000"/>
                    </a:srgbClr>
                  </a:innerShdw>
                </a:effectLst>
                <a:latin typeface="Arial" pitchFamily="34" charset="0"/>
                <a:ea typeface="Times New Roman" pitchFamily="18" charset="0"/>
                <a:cs typeface="Arial" pitchFamily="34" charset="0"/>
              </a:rPr>
              <a:t>* كما اعتقدوا في وجود مقر للألهة في أقصي تلك الأطراف.</a:t>
            </a: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cap="none" spc="0" normalizeH="0" baseline="0" dirty="0" smtClean="0">
                <a:ln w="1905"/>
                <a:solidFill>
                  <a:srgbClr val="800000"/>
                </a:solidFill>
                <a:effectLst>
                  <a:innerShdw blurRad="69850" dist="43180" dir="5400000">
                    <a:srgbClr val="000000">
                      <a:alpha val="65000"/>
                    </a:srgbClr>
                  </a:innerShdw>
                </a:effectLst>
                <a:latin typeface="Arial" pitchFamily="34" charset="0"/>
                <a:ea typeface="Times New Roman" pitchFamily="18" charset="0"/>
                <a:cs typeface="Arial" pitchFamily="34" charset="0"/>
              </a:rPr>
              <a:t> * ويقال أن الإغريق قد استقوا معلوماتهم هذه عن المحيط من الفينيقين الذين طافت سفنهم بالبحار خاصة سواحل أوروبا وآسيا وأفريقيا بحثاً عن الذهب والفضة والجواهر. </a:t>
            </a:r>
            <a:endParaRPr lang="en-US" sz="2400" b="1" cap="none" spc="0" dirty="0">
              <a:ln w="1905"/>
              <a:solidFill>
                <a:srgbClr val="800000"/>
              </a:solidFill>
              <a:effectLst>
                <a:innerShdw blurRad="69850" dist="43180" dir="5400000">
                  <a:srgbClr val="000000">
                    <a:alpha val="65000"/>
                  </a:srgbClr>
                </a:innerShdw>
              </a:effectLst>
            </a:endParaRPr>
          </a:p>
        </p:txBody>
      </p:sp>
      <p:sp>
        <p:nvSpPr>
          <p:cNvPr id="4" name="Rectangle 3"/>
          <p:cNvSpPr/>
          <p:nvPr/>
        </p:nvSpPr>
        <p:spPr>
          <a:xfrm>
            <a:off x="1157067" y="260648"/>
            <a:ext cx="7080786" cy="769441"/>
          </a:xfrm>
          <a:prstGeom prst="rect">
            <a:avLst/>
          </a:prstGeom>
        </p:spPr>
        <p:txBody>
          <a:bodyPr wrap="none">
            <a:spAutoFit/>
          </a:bodyPr>
          <a:lstStyle/>
          <a:p>
            <a:pPr lvl="0" indent="457200" algn="ctr" rtl="1" fontAlgn="base">
              <a:spcBef>
                <a:spcPct val="0"/>
              </a:spcBef>
              <a:spcAft>
                <a:spcPct val="0"/>
              </a:spcAft>
            </a:pPr>
            <a:r>
              <a:rPr kumimoji="0" lang="ar-EG" sz="4400" b="1" i="0" u="none" strike="noStrike" cap="none" spc="0" normalizeH="0" baseline="0" dirty="0" smtClean="0">
                <a:ln w="1905"/>
                <a:solidFill>
                  <a:srgbClr val="800000"/>
                </a:solidFill>
                <a:effectLst>
                  <a:innerShdw blurRad="69850" dist="43180" dir="5400000">
                    <a:srgbClr val="000000">
                      <a:alpha val="65000"/>
                    </a:srgbClr>
                  </a:innerShdw>
                </a:effectLst>
                <a:latin typeface="Arial" pitchFamily="34" charset="0"/>
                <a:ea typeface="Times New Roman" pitchFamily="18" charset="0"/>
                <a:cs typeface="Arial" pitchFamily="34" charset="0"/>
              </a:rPr>
              <a:t>مراحل تطور علم البحار والمحيطات</a:t>
            </a:r>
            <a:endParaRPr kumimoji="0" lang="en-US" sz="4400" b="1" i="0" u="none" strike="noStrike" cap="none" spc="0" normalizeH="0" baseline="0" dirty="0" smtClean="0">
              <a:ln w="1905"/>
              <a:solidFill>
                <a:srgbClr val="800000"/>
              </a:solidFill>
              <a:effectLst>
                <a:innerShdw blurRad="69850" dist="43180" dir="5400000">
                  <a:srgbClr val="000000">
                    <a:alpha val="65000"/>
                  </a:srgbClr>
                </a:innerShdw>
              </a:effectLst>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58C309C6-3293-46E2-9DE3-60E22E18FA26}" type="slidenum">
              <a:rPr lang="en-US" smtClean="0"/>
              <a:pPr/>
              <a:t>9</a:t>
            </a:fld>
            <a:endParaRPr lang="en-US"/>
          </a:p>
        </p:txBody>
      </p:sp>
      <p:sp>
        <p:nvSpPr>
          <p:cNvPr id="6" name="Footer Placeholder 5"/>
          <p:cNvSpPr>
            <a:spLocks noGrp="1"/>
          </p:cNvSpPr>
          <p:nvPr>
            <p:ph type="ftr" sz="quarter" idx="11"/>
          </p:nvPr>
        </p:nvSpPr>
        <p:spPr/>
        <p:txBody>
          <a:bodyPr/>
          <a:lstStyle/>
          <a:p>
            <a:r>
              <a:rPr lang="en-US" smtClean="0"/>
              <a:t>Prof.Azza Abdallah</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165</TotalTime>
  <Words>1540</Words>
  <Application>Microsoft Office PowerPoint</Application>
  <PresentationFormat>On-screen Show (4:3)</PresentationFormat>
  <Paragraphs>125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AZZA</dc:creator>
  <cp:lastModifiedBy>Dr.Azza</cp:lastModifiedBy>
  <cp:revision>83</cp:revision>
  <dcterms:created xsi:type="dcterms:W3CDTF">2012-02-07T04:08:10Z</dcterms:created>
  <dcterms:modified xsi:type="dcterms:W3CDTF">2021-01-02T12:39:47Z</dcterms:modified>
</cp:coreProperties>
</file>